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1"/>
  </p:notesMasterIdLst>
  <p:handoutMasterIdLst>
    <p:handoutMasterId r:id="rId52"/>
  </p:handoutMasterIdLst>
  <p:sldIdLst>
    <p:sldId id="256" r:id="rId2"/>
    <p:sldId id="397" r:id="rId3"/>
    <p:sldId id="472" r:id="rId4"/>
    <p:sldId id="591" r:id="rId5"/>
    <p:sldId id="402" r:id="rId6"/>
    <p:sldId id="404" r:id="rId7"/>
    <p:sldId id="414" r:id="rId8"/>
    <p:sldId id="409" r:id="rId9"/>
    <p:sldId id="463" r:id="rId10"/>
    <p:sldId id="597" r:id="rId11"/>
    <p:sldId id="490" r:id="rId12"/>
    <p:sldId id="596" r:id="rId13"/>
    <p:sldId id="465" r:id="rId14"/>
    <p:sldId id="587" r:id="rId15"/>
    <p:sldId id="588" r:id="rId16"/>
    <p:sldId id="589" r:id="rId17"/>
    <p:sldId id="592" r:id="rId18"/>
    <p:sldId id="593" r:id="rId19"/>
    <p:sldId id="552" r:id="rId20"/>
    <p:sldId id="594" r:id="rId21"/>
    <p:sldId id="595" r:id="rId22"/>
    <p:sldId id="590" r:id="rId23"/>
    <p:sldId id="561" r:id="rId24"/>
    <p:sldId id="553" r:id="rId25"/>
    <p:sldId id="517" r:id="rId26"/>
    <p:sldId id="554" r:id="rId27"/>
    <p:sldId id="519" r:id="rId28"/>
    <p:sldId id="520" r:id="rId29"/>
    <p:sldId id="521" r:id="rId30"/>
    <p:sldId id="523" r:id="rId31"/>
    <p:sldId id="524" r:id="rId32"/>
    <p:sldId id="525" r:id="rId33"/>
    <p:sldId id="526" r:id="rId34"/>
    <p:sldId id="527" r:id="rId35"/>
    <p:sldId id="528" r:id="rId36"/>
    <p:sldId id="529" r:id="rId37"/>
    <p:sldId id="533" r:id="rId38"/>
    <p:sldId id="534" r:id="rId39"/>
    <p:sldId id="566" r:id="rId40"/>
    <p:sldId id="568" r:id="rId41"/>
    <p:sldId id="570" r:id="rId42"/>
    <p:sldId id="571" r:id="rId43"/>
    <p:sldId id="572" r:id="rId44"/>
    <p:sldId id="573" r:id="rId45"/>
    <p:sldId id="574" r:id="rId46"/>
    <p:sldId id="580" r:id="rId47"/>
    <p:sldId id="581" r:id="rId48"/>
    <p:sldId id="584" r:id="rId49"/>
    <p:sldId id="585"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6B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7186"/>
    <p:restoredTop sz="94695"/>
  </p:normalViewPr>
  <p:slideViewPr>
    <p:cSldViewPr snapToGrid="0" snapToObjects="1">
      <p:cViewPr>
        <p:scale>
          <a:sx n="98" d="100"/>
          <a:sy n="98" d="100"/>
        </p:scale>
        <p:origin x="144" y="704"/>
      </p:cViewPr>
      <p:guideLst/>
    </p:cSldViewPr>
  </p:slideViewPr>
  <p:notesTextViewPr>
    <p:cViewPr>
      <p:scale>
        <a:sx n="1" d="1"/>
        <a:sy n="1" d="1"/>
      </p:scale>
      <p:origin x="0" y="0"/>
    </p:cViewPr>
  </p:notesTextViewPr>
  <p:sorterViewPr>
    <p:cViewPr>
      <p:scale>
        <a:sx n="119" d="100"/>
        <a:sy n="119"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AC4E9FC-2CB2-8649-8084-DA590513E2A5}" type="datetimeFigureOut">
              <a:rPr lang="en-US" smtClean="0"/>
              <a:t>11/12/19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3CD15D-978C-A94B-BAFC-D9B2D88A5D99}" type="slidenum">
              <a:rPr lang="en-US" smtClean="0"/>
              <a:t>‹#›</a:t>
            </a:fld>
            <a:endParaRPr lang="en-US"/>
          </a:p>
        </p:txBody>
      </p:sp>
    </p:spTree>
    <p:extLst>
      <p:ext uri="{BB962C8B-B14F-4D97-AF65-F5344CB8AC3E}">
        <p14:creationId xmlns:p14="http://schemas.microsoft.com/office/powerpoint/2010/main" val="1011459550"/>
      </p:ext>
    </p:extLst>
  </p:cSld>
  <p:clrMap bg1="lt1" tx1="dk1" bg2="lt2" tx2="dk2" accent1="accent1" accent2="accent2" accent3="accent3" accent4="accent4" accent5="accent5" accent6="accent6" hlink="hlink" folHlink="folHlink"/>
</p:handoutMaster>
</file>

<file path=ppt/media/image1.tiff>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tiff>
</file>

<file path=ppt/media/image20.jpeg>
</file>

<file path=ppt/media/image21.jpeg>
</file>

<file path=ppt/media/image22.jpeg>
</file>

<file path=ppt/media/image23.jpeg>
</file>

<file path=ppt/media/image24.jpeg>
</file>

<file path=ppt/media/image25.jpeg>
</file>

<file path=ppt/media/image26.jpeg>
</file>

<file path=ppt/media/image27.png>
</file>

<file path=ppt/media/image28.png>
</file>

<file path=ppt/media/image29.png>
</file>

<file path=ppt/media/image3.tif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1AAD52-362D-D64F-9BF0-791B01744836}" type="datetimeFigureOut">
              <a:rPr lang="en-US" smtClean="0"/>
              <a:t>11/12/19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07A26B-4C6D-2E4A-B53D-18C1D11956CA}" type="slidenum">
              <a:rPr lang="en-US" smtClean="0"/>
              <a:t>‹#›</a:t>
            </a:fld>
            <a:endParaRPr lang="en-US"/>
          </a:p>
        </p:txBody>
      </p:sp>
    </p:spTree>
    <p:extLst>
      <p:ext uri="{BB962C8B-B14F-4D97-AF65-F5344CB8AC3E}">
        <p14:creationId xmlns:p14="http://schemas.microsoft.com/office/powerpoint/2010/main" val="12661859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Times New Roman" charset="0"/>
                <a:ea typeface="ＭＳ Ｐゴシック" charset="-128"/>
              </a:defRPr>
            </a:lvl1pPr>
            <a:lvl2pPr marL="37931725" indent="-37474525" defTabSz="966788">
              <a:spcBef>
                <a:spcPct val="30000"/>
              </a:spcBef>
              <a:defRPr sz="1200">
                <a:solidFill>
                  <a:schemeClr val="tx1"/>
                </a:solidFill>
                <a:latin typeface="Times New Roman" charset="0"/>
                <a:ea typeface="ＭＳ Ｐゴシック" charset="-128"/>
              </a:defRPr>
            </a:lvl2pPr>
            <a:lvl3pPr marL="1143000" indent="-228600" defTabSz="966788">
              <a:spcBef>
                <a:spcPct val="30000"/>
              </a:spcBef>
              <a:defRPr sz="1200">
                <a:solidFill>
                  <a:schemeClr val="tx1"/>
                </a:solidFill>
                <a:latin typeface="Times New Roman" charset="0"/>
                <a:ea typeface="ＭＳ Ｐゴシック" charset="-128"/>
              </a:defRPr>
            </a:lvl3pPr>
            <a:lvl4pPr marL="1600200" indent="-228600" defTabSz="966788">
              <a:spcBef>
                <a:spcPct val="30000"/>
              </a:spcBef>
              <a:defRPr sz="1200">
                <a:solidFill>
                  <a:schemeClr val="tx1"/>
                </a:solidFill>
                <a:latin typeface="Times New Roman" charset="0"/>
                <a:ea typeface="ＭＳ Ｐゴシック" charset="-128"/>
              </a:defRPr>
            </a:lvl4pPr>
            <a:lvl5pPr marL="2057400" indent="-228600" defTabSz="966788">
              <a:spcBef>
                <a:spcPct val="30000"/>
              </a:spcBef>
              <a:defRPr sz="1200">
                <a:solidFill>
                  <a:schemeClr val="tx1"/>
                </a:solidFill>
                <a:latin typeface="Times New Roman" charset="0"/>
                <a:ea typeface="ＭＳ Ｐゴシック" charset="-128"/>
              </a:defRPr>
            </a:lvl5pPr>
            <a:lvl6pPr marL="25146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6pPr>
            <a:lvl7pPr marL="29718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7pPr>
            <a:lvl8pPr marL="34290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8pPr>
            <a:lvl9pPr marL="38862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9pPr>
          </a:lstStyle>
          <a:p>
            <a:pPr>
              <a:spcBef>
                <a:spcPct val="0"/>
              </a:spcBef>
            </a:pPr>
            <a:fld id="{78BBCAC1-BE16-6B4C-9E7C-595B08951B28}" type="slidenum">
              <a:rPr lang="en-US" altLang="en-US" sz="1300"/>
              <a:pPr>
                <a:spcBef>
                  <a:spcPct val="0"/>
                </a:spcBef>
              </a:pPr>
              <a:t>2</a:t>
            </a:fld>
            <a:endParaRPr lang="en-US" altLang="en-US" sz="1300"/>
          </a:p>
        </p:txBody>
      </p:sp>
      <p:sp>
        <p:nvSpPr>
          <p:cNvPr id="40962" name="Rectangle 2"/>
          <p:cNvSpPr>
            <a:spLocks noGrp="1" noRot="1" noChangeAspect="1" noChangeArrowheads="1" noTextEdit="1"/>
          </p:cNvSpPr>
          <p:nvPr>
            <p:ph type="sldImg"/>
          </p:nvPr>
        </p:nvSpPr>
        <p:spPr>
          <a:ln/>
        </p:spPr>
      </p:sp>
      <p:sp>
        <p:nvSpPr>
          <p:cNvPr id="409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GB" altLang="en-US">
              <a:latin typeface="Times New Roman" charset="0"/>
              <a:ea typeface="ＭＳ Ｐゴシック" charset="-128"/>
            </a:endParaRPr>
          </a:p>
        </p:txBody>
      </p:sp>
    </p:spTree>
    <p:extLst>
      <p:ext uri="{BB962C8B-B14F-4D97-AF65-F5344CB8AC3E}">
        <p14:creationId xmlns:p14="http://schemas.microsoft.com/office/powerpoint/2010/main" val="21468430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Times New Roman" charset="0"/>
                <a:ea typeface="ＭＳ Ｐゴシック" charset="-128"/>
              </a:defRPr>
            </a:lvl1pPr>
            <a:lvl2pPr marL="37931725" indent="-37474525" defTabSz="966788">
              <a:spcBef>
                <a:spcPct val="30000"/>
              </a:spcBef>
              <a:defRPr sz="1200">
                <a:solidFill>
                  <a:schemeClr val="tx1"/>
                </a:solidFill>
                <a:latin typeface="Times New Roman" charset="0"/>
                <a:ea typeface="ＭＳ Ｐゴシック" charset="-128"/>
              </a:defRPr>
            </a:lvl2pPr>
            <a:lvl3pPr marL="1143000" indent="-228600" defTabSz="966788">
              <a:spcBef>
                <a:spcPct val="30000"/>
              </a:spcBef>
              <a:defRPr sz="1200">
                <a:solidFill>
                  <a:schemeClr val="tx1"/>
                </a:solidFill>
                <a:latin typeface="Times New Roman" charset="0"/>
                <a:ea typeface="ＭＳ Ｐゴシック" charset="-128"/>
              </a:defRPr>
            </a:lvl3pPr>
            <a:lvl4pPr marL="1600200" indent="-228600" defTabSz="966788">
              <a:spcBef>
                <a:spcPct val="30000"/>
              </a:spcBef>
              <a:defRPr sz="1200">
                <a:solidFill>
                  <a:schemeClr val="tx1"/>
                </a:solidFill>
                <a:latin typeface="Times New Roman" charset="0"/>
                <a:ea typeface="ＭＳ Ｐゴシック" charset="-128"/>
              </a:defRPr>
            </a:lvl4pPr>
            <a:lvl5pPr marL="2057400" indent="-228600" defTabSz="966788">
              <a:spcBef>
                <a:spcPct val="30000"/>
              </a:spcBef>
              <a:defRPr sz="1200">
                <a:solidFill>
                  <a:schemeClr val="tx1"/>
                </a:solidFill>
                <a:latin typeface="Times New Roman" charset="0"/>
                <a:ea typeface="ＭＳ Ｐゴシック" charset="-128"/>
              </a:defRPr>
            </a:lvl5pPr>
            <a:lvl6pPr marL="25146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6pPr>
            <a:lvl7pPr marL="29718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7pPr>
            <a:lvl8pPr marL="34290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8pPr>
            <a:lvl9pPr marL="38862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9pPr>
          </a:lstStyle>
          <a:p>
            <a:pPr>
              <a:spcBef>
                <a:spcPct val="0"/>
              </a:spcBef>
            </a:pPr>
            <a:fld id="{A4E601EA-04C6-1C44-8CB0-4BAB4C364861}" type="slidenum">
              <a:rPr lang="en-US" altLang="en-US" sz="1300"/>
              <a:pPr>
                <a:spcBef>
                  <a:spcPct val="0"/>
                </a:spcBef>
              </a:pPr>
              <a:t>11</a:t>
            </a:fld>
            <a:endParaRPr lang="en-US" altLang="en-US" sz="1300"/>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latin typeface="Times New Roman" charset="0"/>
                <a:ea typeface="ＭＳ Ｐゴシック" charset="-128"/>
              </a:rPr>
              <a:t>Primary databases serve as a repository of experimentalist sequences (</a:t>
            </a:r>
            <a:r>
              <a:rPr lang="en-US" altLang="en-US" dirty="0" err="1">
                <a:latin typeface="Times New Roman" charset="0"/>
                <a:ea typeface="ＭＳ Ｐゴシック" charset="-128"/>
              </a:rPr>
              <a:t>GenBank</a:t>
            </a:r>
            <a:r>
              <a:rPr lang="en-US" altLang="en-US" dirty="0">
                <a:latin typeface="Times New Roman" charset="0"/>
                <a:ea typeface="ＭＳ Ｐゴシック" charset="-128"/>
              </a:rPr>
              <a:t>).</a:t>
            </a:r>
          </a:p>
          <a:p>
            <a:pPr eaLnBrk="1" hangingPunct="1"/>
            <a:r>
              <a:rPr lang="en-US" altLang="en-US" dirty="0">
                <a:latin typeface="Times New Roman" charset="0"/>
                <a:ea typeface="ＭＳ Ｐゴシック" charset="-128"/>
              </a:rPr>
              <a:t>Derivative databases are sources of edited/curated sequences (</a:t>
            </a:r>
            <a:r>
              <a:rPr lang="en-US" altLang="en-US" dirty="0" err="1">
                <a:latin typeface="Times New Roman" charset="0"/>
                <a:ea typeface="ＭＳ Ｐゴシック" charset="-128"/>
              </a:rPr>
              <a:t>RefSeq</a:t>
            </a:r>
            <a:r>
              <a:rPr lang="en-US" altLang="en-US" dirty="0">
                <a:latin typeface="Times New Roman" charset="0"/>
                <a:ea typeface="ＭＳ Ｐゴシック" charset="-128"/>
              </a:rPr>
              <a:t>…reference sequences, </a:t>
            </a:r>
            <a:r>
              <a:rPr lang="en-US" altLang="en-US" dirty="0" err="1">
                <a:latin typeface="Times New Roman" charset="0"/>
                <a:ea typeface="ＭＳ Ｐゴシック" charset="-128"/>
              </a:rPr>
              <a:t>UniGene</a:t>
            </a:r>
            <a:r>
              <a:rPr lang="en-US" altLang="en-US" dirty="0">
                <a:latin typeface="Times New Roman" charset="0"/>
                <a:ea typeface="ＭＳ Ｐゴシック" charset="-128"/>
              </a:rPr>
              <a:t>...genes compared to genetic loci on genomes)</a:t>
            </a:r>
          </a:p>
          <a:p>
            <a:pPr eaLnBrk="1" hangingPunct="1"/>
            <a:endParaRPr lang="en-US" altLang="en-US" dirty="0">
              <a:latin typeface="Times New Roman" charset="0"/>
              <a:ea typeface="ＭＳ Ｐゴシック" charset="-128"/>
            </a:endParaRPr>
          </a:p>
          <a:p>
            <a:pPr eaLnBrk="1" hangingPunct="1"/>
            <a:endParaRPr lang="en-US" altLang="en-US" dirty="0">
              <a:latin typeface="Times New Roman" charset="0"/>
              <a:ea typeface="ＭＳ Ｐゴシック" charset="-128"/>
            </a:endParaRPr>
          </a:p>
        </p:txBody>
      </p:sp>
    </p:spTree>
    <p:extLst>
      <p:ext uri="{BB962C8B-B14F-4D97-AF65-F5344CB8AC3E}">
        <p14:creationId xmlns:p14="http://schemas.microsoft.com/office/powerpoint/2010/main" val="40182791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48D884D7-B7CF-0248-A5FE-E2AC9D651BC6}"/>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503F835A-BA4D-D748-80C6-B282D3B78EDC}" type="datetime5">
              <a:rPr lang="en-US" altLang="en-US"/>
              <a:pPr>
                <a:defRPr/>
              </a:pPr>
              <a:t>13-Nov-19</a:t>
            </a:fld>
            <a:endParaRPr lang="en-US" altLang="en-US"/>
          </a:p>
        </p:txBody>
      </p:sp>
      <p:sp>
        <p:nvSpPr>
          <p:cNvPr id="7" name="Rectangle 7">
            <a:extLst>
              <a:ext uri="{FF2B5EF4-FFF2-40B4-BE49-F238E27FC236}">
                <a16:creationId xmlns:a16="http://schemas.microsoft.com/office/drawing/2014/main" id="{8513AA13-8DBC-9F46-B2FC-468D8D3214DE}"/>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9843E3C9-1D15-C644-BCDB-5D8F4F2EE7CD}" type="slidenum">
              <a:rPr lang="en-US" altLang="en-US"/>
              <a:pPr>
                <a:defRPr/>
              </a:pPr>
              <a:t>12</a:t>
            </a:fld>
            <a:endParaRPr lang="en-US" altLang="en-US"/>
          </a:p>
        </p:txBody>
      </p:sp>
      <p:sp>
        <p:nvSpPr>
          <p:cNvPr id="261122" name="Rectangle 2">
            <a:extLst>
              <a:ext uri="{FF2B5EF4-FFF2-40B4-BE49-F238E27FC236}">
                <a16:creationId xmlns:a16="http://schemas.microsoft.com/office/drawing/2014/main" id="{300A5CEA-2FFE-CD42-BBB0-FE07BAEBDD12}"/>
              </a:ext>
            </a:extLst>
          </p:cNvPr>
          <p:cNvSpPr>
            <a:spLocks noGrp="1" noRot="1" noChangeAspect="1" noChangeArrowheads="1"/>
          </p:cNvSpPr>
          <p:nvPr>
            <p:ph type="sldImg"/>
          </p:nvPr>
        </p:nvSpPr>
        <p:spPr>
          <a:solidFill>
            <a:srgbClr val="FFFFFF"/>
          </a:solidFill>
          <a:ln/>
        </p:spPr>
      </p:sp>
      <p:sp>
        <p:nvSpPr>
          <p:cNvPr id="261123" name="Rectangle 3">
            <a:extLst>
              <a:ext uri="{FF2B5EF4-FFF2-40B4-BE49-F238E27FC236}">
                <a16:creationId xmlns:a16="http://schemas.microsoft.com/office/drawing/2014/main" id="{A1444AF0-30F8-3940-BFAD-36DE63378B79}"/>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eaLnBrk="1" hangingPunct="1">
              <a:defRPr/>
            </a:pPr>
            <a:endParaRPr lang="en-US" altLang="en-US" dirty="0"/>
          </a:p>
        </p:txBody>
      </p:sp>
    </p:spTree>
    <p:extLst>
      <p:ext uri="{BB962C8B-B14F-4D97-AF65-F5344CB8AC3E}">
        <p14:creationId xmlns:p14="http://schemas.microsoft.com/office/powerpoint/2010/main" val="22676673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A93E3392-1A1B-594E-9F5B-7809BF8A8CB5}"/>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25BCBF53-2DB0-2145-9FB3-AB6FCC90B09B}"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4A1A6378-EC3A-EE47-9148-E5F1E88479BE}"/>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93B77C21-AC38-514A-85DA-5C2213854A63}" type="slidenum">
              <a:rPr lang="en-US" altLang="en-US">
                <a:solidFill>
                  <a:srgbClr val="000000"/>
                </a:solidFill>
              </a:rPr>
              <a:pPr>
                <a:defRPr/>
              </a:pPr>
              <a:t>14</a:t>
            </a:fld>
            <a:endParaRPr lang="en-US" altLang="en-US">
              <a:solidFill>
                <a:srgbClr val="000000"/>
              </a:solidFill>
            </a:endParaRPr>
          </a:p>
        </p:txBody>
      </p:sp>
      <p:sp>
        <p:nvSpPr>
          <p:cNvPr id="244738" name="Rectangle 2">
            <a:extLst>
              <a:ext uri="{FF2B5EF4-FFF2-40B4-BE49-F238E27FC236}">
                <a16:creationId xmlns:a16="http://schemas.microsoft.com/office/drawing/2014/main" id="{C5CF4D6A-EFF2-284B-8C4E-9C447EE2720B}"/>
              </a:ext>
            </a:extLst>
          </p:cNvPr>
          <p:cNvSpPr>
            <a:spLocks noGrp="1" noRot="1" noChangeAspect="1" noChangeArrowheads="1"/>
          </p:cNvSpPr>
          <p:nvPr>
            <p:ph type="sldImg"/>
          </p:nvPr>
        </p:nvSpPr>
        <p:spPr>
          <a:solidFill>
            <a:srgbClr val="FFFFFF"/>
          </a:solidFill>
          <a:ln/>
        </p:spPr>
      </p:sp>
      <p:sp>
        <p:nvSpPr>
          <p:cNvPr id="244739" name="Rectangle 3">
            <a:extLst>
              <a:ext uri="{FF2B5EF4-FFF2-40B4-BE49-F238E27FC236}">
                <a16:creationId xmlns:a16="http://schemas.microsoft.com/office/drawing/2014/main" id="{D07B3948-8C37-8C4D-8520-D4ABF6E3A81C}"/>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28205776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2B3498CF-900F-BF4F-8436-C8A24E0172AD}"/>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A9B50650-415E-274C-9356-931053D5EBA2}"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7035DFA2-F381-4B47-AA6C-0E2AC78A6657}"/>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9E39CF11-CE66-BF49-97CE-4B0F5F6733B3}" type="slidenum">
              <a:rPr lang="en-US" altLang="en-US">
                <a:solidFill>
                  <a:srgbClr val="000000"/>
                </a:solidFill>
              </a:rPr>
              <a:pPr>
                <a:defRPr/>
              </a:pPr>
              <a:t>15</a:t>
            </a:fld>
            <a:endParaRPr lang="en-US" altLang="en-US">
              <a:solidFill>
                <a:srgbClr val="000000"/>
              </a:solidFill>
            </a:endParaRPr>
          </a:p>
        </p:txBody>
      </p:sp>
      <p:sp>
        <p:nvSpPr>
          <p:cNvPr id="221186" name="Rectangle 2">
            <a:extLst>
              <a:ext uri="{FF2B5EF4-FFF2-40B4-BE49-F238E27FC236}">
                <a16:creationId xmlns:a16="http://schemas.microsoft.com/office/drawing/2014/main" id="{010CD956-277D-FE49-AD08-68AC7B6A6534}"/>
              </a:ext>
            </a:extLst>
          </p:cNvPr>
          <p:cNvSpPr>
            <a:spLocks noGrp="1" noRot="1" noChangeAspect="1" noChangeArrowheads="1" noTextEdit="1"/>
          </p:cNvSpPr>
          <p:nvPr>
            <p:ph type="sldImg"/>
          </p:nvPr>
        </p:nvSpPr>
        <p:spPr>
          <a:ln/>
        </p:spPr>
      </p:sp>
      <p:sp>
        <p:nvSpPr>
          <p:cNvPr id="221187" name="Rectangle 3">
            <a:extLst>
              <a:ext uri="{FF2B5EF4-FFF2-40B4-BE49-F238E27FC236}">
                <a16:creationId xmlns:a16="http://schemas.microsoft.com/office/drawing/2014/main" id="{898C5E9D-1FE1-8F41-B39F-C9CF2BBF682B}"/>
              </a:ext>
            </a:extLst>
          </p:cNvPr>
          <p:cNvSpPr>
            <a:spLocks noGrp="1" noChangeArrowheads="1"/>
          </p:cNvSpPr>
          <p:nvPr>
            <p:ph type="body" idx="1"/>
          </p:nvPr>
        </p:nvSpPr>
        <p:spPr/>
        <p:txBody>
          <a:bodyPr/>
          <a:lstStyle/>
          <a:p>
            <a:pPr>
              <a:defRPr/>
            </a:pPr>
            <a:endParaRPr lang="en-US" altLang="en-US"/>
          </a:p>
        </p:txBody>
      </p:sp>
    </p:spTree>
    <p:extLst>
      <p:ext uri="{BB962C8B-B14F-4D97-AF65-F5344CB8AC3E}">
        <p14:creationId xmlns:p14="http://schemas.microsoft.com/office/powerpoint/2010/main" val="6559720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FB9B7AA5-4D67-E14A-94E8-74EFA1A7F552}"/>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4627F3C0-C9B3-2140-BA46-A27551C9BD80}"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27A1697B-D022-C04A-99B3-98925AF07585}"/>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6AF821C7-4572-5249-9FC2-74016BAB0DB5}" type="slidenum">
              <a:rPr lang="en-US" altLang="en-US">
                <a:solidFill>
                  <a:srgbClr val="000000"/>
                </a:solidFill>
              </a:rPr>
              <a:pPr>
                <a:defRPr/>
              </a:pPr>
              <a:t>16</a:t>
            </a:fld>
            <a:endParaRPr lang="en-US" altLang="en-US">
              <a:solidFill>
                <a:srgbClr val="000000"/>
              </a:solidFill>
            </a:endParaRPr>
          </a:p>
        </p:txBody>
      </p:sp>
      <p:sp>
        <p:nvSpPr>
          <p:cNvPr id="250882" name="Rectangle 2">
            <a:extLst>
              <a:ext uri="{FF2B5EF4-FFF2-40B4-BE49-F238E27FC236}">
                <a16:creationId xmlns:a16="http://schemas.microsoft.com/office/drawing/2014/main" id="{248F7114-A4BB-DE46-8813-48A73EEBB655}"/>
              </a:ext>
            </a:extLst>
          </p:cNvPr>
          <p:cNvSpPr>
            <a:spLocks noGrp="1" noRot="1" noChangeAspect="1" noChangeArrowheads="1"/>
          </p:cNvSpPr>
          <p:nvPr>
            <p:ph type="sldImg"/>
          </p:nvPr>
        </p:nvSpPr>
        <p:spPr>
          <a:solidFill>
            <a:srgbClr val="FFFFFF"/>
          </a:solidFill>
          <a:ln/>
        </p:spPr>
      </p:sp>
      <p:sp>
        <p:nvSpPr>
          <p:cNvPr id="250883" name="Rectangle 3">
            <a:extLst>
              <a:ext uri="{FF2B5EF4-FFF2-40B4-BE49-F238E27FC236}">
                <a16:creationId xmlns:a16="http://schemas.microsoft.com/office/drawing/2014/main" id="{3A9FDF94-B5BD-7D44-883B-C5FA29921A13}"/>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516844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FB9B7AA5-4D67-E14A-94E8-74EFA1A7F552}"/>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4627F3C0-C9B3-2140-BA46-A27551C9BD80}" type="datetime5">
              <a:rPr lang="en-US" altLang="en-US">
                <a:solidFill>
                  <a:srgbClr val="000000"/>
                </a:solidFill>
              </a:rPr>
              <a:pPr>
                <a:defRPr/>
              </a:pPr>
              <a:t>13-Nov-19</a:t>
            </a:fld>
            <a:endParaRPr lang="en-US" altLang="en-US">
              <a:solidFill>
                <a:srgbClr val="000000"/>
              </a:solidFill>
            </a:endParaRPr>
          </a:p>
        </p:txBody>
      </p:sp>
      <p:sp>
        <p:nvSpPr>
          <p:cNvPr id="7" name="Rectangle 7">
            <a:extLst>
              <a:ext uri="{FF2B5EF4-FFF2-40B4-BE49-F238E27FC236}">
                <a16:creationId xmlns:a16="http://schemas.microsoft.com/office/drawing/2014/main" id="{27A1697B-D022-C04A-99B3-98925AF07585}"/>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6AF821C7-4572-5249-9FC2-74016BAB0DB5}" type="slidenum">
              <a:rPr lang="en-US" altLang="en-US">
                <a:solidFill>
                  <a:srgbClr val="000000"/>
                </a:solidFill>
              </a:rPr>
              <a:pPr>
                <a:defRPr/>
              </a:pPr>
              <a:t>17</a:t>
            </a:fld>
            <a:endParaRPr lang="en-US" altLang="en-US">
              <a:solidFill>
                <a:srgbClr val="000000"/>
              </a:solidFill>
            </a:endParaRPr>
          </a:p>
        </p:txBody>
      </p:sp>
      <p:sp>
        <p:nvSpPr>
          <p:cNvPr id="250882" name="Rectangle 2">
            <a:extLst>
              <a:ext uri="{FF2B5EF4-FFF2-40B4-BE49-F238E27FC236}">
                <a16:creationId xmlns:a16="http://schemas.microsoft.com/office/drawing/2014/main" id="{248F7114-A4BB-DE46-8813-48A73EEBB655}"/>
              </a:ext>
            </a:extLst>
          </p:cNvPr>
          <p:cNvSpPr>
            <a:spLocks noGrp="1" noRot="1" noChangeAspect="1" noChangeArrowheads="1"/>
          </p:cNvSpPr>
          <p:nvPr>
            <p:ph type="sldImg"/>
          </p:nvPr>
        </p:nvSpPr>
        <p:spPr>
          <a:solidFill>
            <a:srgbClr val="FFFFFF"/>
          </a:solidFill>
          <a:ln/>
        </p:spPr>
      </p:sp>
      <p:sp>
        <p:nvSpPr>
          <p:cNvPr id="250883" name="Rectangle 3">
            <a:extLst>
              <a:ext uri="{FF2B5EF4-FFF2-40B4-BE49-F238E27FC236}">
                <a16:creationId xmlns:a16="http://schemas.microsoft.com/office/drawing/2014/main" id="{3A9FDF94-B5BD-7D44-883B-C5FA29921A13}"/>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39436161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FB9B7AA5-4D67-E14A-94E8-74EFA1A7F552}"/>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4627F3C0-C9B3-2140-BA46-A27551C9BD80}" type="datetime5">
              <a:rPr lang="en-US" altLang="en-US">
                <a:solidFill>
                  <a:srgbClr val="000000"/>
                </a:solidFill>
              </a:rPr>
              <a:pPr>
                <a:defRPr/>
              </a:pPr>
              <a:t>13-Nov-19</a:t>
            </a:fld>
            <a:endParaRPr lang="en-US" altLang="en-US">
              <a:solidFill>
                <a:srgbClr val="000000"/>
              </a:solidFill>
            </a:endParaRPr>
          </a:p>
        </p:txBody>
      </p:sp>
      <p:sp>
        <p:nvSpPr>
          <p:cNvPr id="7" name="Rectangle 7">
            <a:extLst>
              <a:ext uri="{FF2B5EF4-FFF2-40B4-BE49-F238E27FC236}">
                <a16:creationId xmlns:a16="http://schemas.microsoft.com/office/drawing/2014/main" id="{27A1697B-D022-C04A-99B3-98925AF07585}"/>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6AF821C7-4572-5249-9FC2-74016BAB0DB5}" type="slidenum">
              <a:rPr lang="en-US" altLang="en-US">
                <a:solidFill>
                  <a:srgbClr val="000000"/>
                </a:solidFill>
              </a:rPr>
              <a:pPr>
                <a:defRPr/>
              </a:pPr>
              <a:t>18</a:t>
            </a:fld>
            <a:endParaRPr lang="en-US" altLang="en-US">
              <a:solidFill>
                <a:srgbClr val="000000"/>
              </a:solidFill>
            </a:endParaRPr>
          </a:p>
        </p:txBody>
      </p:sp>
      <p:sp>
        <p:nvSpPr>
          <p:cNvPr id="250882" name="Rectangle 2">
            <a:extLst>
              <a:ext uri="{FF2B5EF4-FFF2-40B4-BE49-F238E27FC236}">
                <a16:creationId xmlns:a16="http://schemas.microsoft.com/office/drawing/2014/main" id="{248F7114-A4BB-DE46-8813-48A73EEBB655}"/>
              </a:ext>
            </a:extLst>
          </p:cNvPr>
          <p:cNvSpPr>
            <a:spLocks noGrp="1" noRot="1" noChangeAspect="1" noChangeArrowheads="1"/>
          </p:cNvSpPr>
          <p:nvPr>
            <p:ph type="sldImg"/>
          </p:nvPr>
        </p:nvSpPr>
        <p:spPr>
          <a:solidFill>
            <a:srgbClr val="FFFFFF"/>
          </a:solidFill>
          <a:ln/>
        </p:spPr>
      </p:sp>
      <p:sp>
        <p:nvSpPr>
          <p:cNvPr id="250883" name="Rectangle 3">
            <a:extLst>
              <a:ext uri="{FF2B5EF4-FFF2-40B4-BE49-F238E27FC236}">
                <a16:creationId xmlns:a16="http://schemas.microsoft.com/office/drawing/2014/main" id="{3A9FDF94-B5BD-7D44-883B-C5FA29921A13}"/>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42377852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23C37192-E719-9946-A502-79D2AF548649}"/>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3050687B-475B-6C44-8E05-4448505EE8EB}"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8CCB8C07-50DF-5541-811E-C23588F4CBB6}"/>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C6704F57-3593-724E-9407-B83E507B110D}" type="slidenum">
              <a:rPr lang="en-US" altLang="en-US">
                <a:solidFill>
                  <a:srgbClr val="000000"/>
                </a:solidFill>
              </a:rPr>
              <a:pPr>
                <a:defRPr/>
              </a:pPr>
              <a:t>19</a:t>
            </a:fld>
            <a:endParaRPr lang="en-US" altLang="en-US">
              <a:solidFill>
                <a:srgbClr val="000000"/>
              </a:solidFill>
            </a:endParaRPr>
          </a:p>
        </p:txBody>
      </p:sp>
      <p:sp>
        <p:nvSpPr>
          <p:cNvPr id="242690" name="Rectangle 2">
            <a:extLst>
              <a:ext uri="{FF2B5EF4-FFF2-40B4-BE49-F238E27FC236}">
                <a16:creationId xmlns:a16="http://schemas.microsoft.com/office/drawing/2014/main" id="{83301878-5EE1-5740-AEDA-B4E0D6CC4AF4}"/>
              </a:ext>
            </a:extLst>
          </p:cNvPr>
          <p:cNvSpPr>
            <a:spLocks noGrp="1" noRot="1" noChangeAspect="1" noChangeArrowheads="1"/>
          </p:cNvSpPr>
          <p:nvPr>
            <p:ph type="sldImg"/>
          </p:nvPr>
        </p:nvSpPr>
        <p:spPr>
          <a:solidFill>
            <a:srgbClr val="FFFFFF"/>
          </a:solidFill>
          <a:ln/>
        </p:spPr>
      </p:sp>
      <p:sp>
        <p:nvSpPr>
          <p:cNvPr id="242691" name="Rectangle 3">
            <a:extLst>
              <a:ext uri="{FF2B5EF4-FFF2-40B4-BE49-F238E27FC236}">
                <a16:creationId xmlns:a16="http://schemas.microsoft.com/office/drawing/2014/main" id="{67214C18-00FF-5E4B-A9AE-0693CB3FCAB7}"/>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eaLnBrk="1" hangingPunct="1">
              <a:defRPr/>
            </a:pPr>
            <a:endParaRPr lang="en-US" altLang="en-US"/>
          </a:p>
        </p:txBody>
      </p:sp>
    </p:spTree>
    <p:extLst>
      <p:ext uri="{BB962C8B-B14F-4D97-AF65-F5344CB8AC3E}">
        <p14:creationId xmlns:p14="http://schemas.microsoft.com/office/powerpoint/2010/main" val="7997825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FB9B7AA5-4D67-E14A-94E8-74EFA1A7F552}"/>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4627F3C0-C9B3-2140-BA46-A27551C9BD80}" type="datetime5">
              <a:rPr lang="en-US" altLang="en-US">
                <a:solidFill>
                  <a:srgbClr val="000000"/>
                </a:solidFill>
              </a:rPr>
              <a:pPr>
                <a:defRPr/>
              </a:pPr>
              <a:t>13-Nov-19</a:t>
            </a:fld>
            <a:endParaRPr lang="en-US" altLang="en-US">
              <a:solidFill>
                <a:srgbClr val="000000"/>
              </a:solidFill>
            </a:endParaRPr>
          </a:p>
        </p:txBody>
      </p:sp>
      <p:sp>
        <p:nvSpPr>
          <p:cNvPr id="7" name="Rectangle 7">
            <a:extLst>
              <a:ext uri="{FF2B5EF4-FFF2-40B4-BE49-F238E27FC236}">
                <a16:creationId xmlns:a16="http://schemas.microsoft.com/office/drawing/2014/main" id="{27A1697B-D022-C04A-99B3-98925AF07585}"/>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6AF821C7-4572-5249-9FC2-74016BAB0DB5}" type="slidenum">
              <a:rPr lang="en-US" altLang="en-US">
                <a:solidFill>
                  <a:srgbClr val="000000"/>
                </a:solidFill>
              </a:rPr>
              <a:pPr>
                <a:defRPr/>
              </a:pPr>
              <a:t>20</a:t>
            </a:fld>
            <a:endParaRPr lang="en-US" altLang="en-US">
              <a:solidFill>
                <a:srgbClr val="000000"/>
              </a:solidFill>
            </a:endParaRPr>
          </a:p>
        </p:txBody>
      </p:sp>
      <p:sp>
        <p:nvSpPr>
          <p:cNvPr id="250882" name="Rectangle 2">
            <a:extLst>
              <a:ext uri="{FF2B5EF4-FFF2-40B4-BE49-F238E27FC236}">
                <a16:creationId xmlns:a16="http://schemas.microsoft.com/office/drawing/2014/main" id="{248F7114-A4BB-DE46-8813-48A73EEBB655}"/>
              </a:ext>
            </a:extLst>
          </p:cNvPr>
          <p:cNvSpPr>
            <a:spLocks noGrp="1" noRot="1" noChangeAspect="1" noChangeArrowheads="1"/>
          </p:cNvSpPr>
          <p:nvPr>
            <p:ph type="sldImg"/>
          </p:nvPr>
        </p:nvSpPr>
        <p:spPr>
          <a:solidFill>
            <a:srgbClr val="FFFFFF"/>
          </a:solidFill>
          <a:ln/>
        </p:spPr>
      </p:sp>
      <p:sp>
        <p:nvSpPr>
          <p:cNvPr id="250883" name="Rectangle 3">
            <a:extLst>
              <a:ext uri="{FF2B5EF4-FFF2-40B4-BE49-F238E27FC236}">
                <a16:creationId xmlns:a16="http://schemas.microsoft.com/office/drawing/2014/main" id="{3A9FDF94-B5BD-7D44-883B-C5FA29921A13}"/>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38557784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FB9B7AA5-4D67-E14A-94E8-74EFA1A7F552}"/>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4627F3C0-C9B3-2140-BA46-A27551C9BD80}" type="datetime5">
              <a:rPr lang="en-US" altLang="en-US">
                <a:solidFill>
                  <a:srgbClr val="000000"/>
                </a:solidFill>
              </a:rPr>
              <a:pPr>
                <a:defRPr/>
              </a:pPr>
              <a:t>13-Nov-19</a:t>
            </a:fld>
            <a:endParaRPr lang="en-US" altLang="en-US">
              <a:solidFill>
                <a:srgbClr val="000000"/>
              </a:solidFill>
            </a:endParaRPr>
          </a:p>
        </p:txBody>
      </p:sp>
      <p:sp>
        <p:nvSpPr>
          <p:cNvPr id="7" name="Rectangle 7">
            <a:extLst>
              <a:ext uri="{FF2B5EF4-FFF2-40B4-BE49-F238E27FC236}">
                <a16:creationId xmlns:a16="http://schemas.microsoft.com/office/drawing/2014/main" id="{27A1697B-D022-C04A-99B3-98925AF07585}"/>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6AF821C7-4572-5249-9FC2-74016BAB0DB5}" type="slidenum">
              <a:rPr lang="en-US" altLang="en-US">
                <a:solidFill>
                  <a:srgbClr val="000000"/>
                </a:solidFill>
              </a:rPr>
              <a:pPr>
                <a:defRPr/>
              </a:pPr>
              <a:t>21</a:t>
            </a:fld>
            <a:endParaRPr lang="en-US" altLang="en-US">
              <a:solidFill>
                <a:srgbClr val="000000"/>
              </a:solidFill>
            </a:endParaRPr>
          </a:p>
        </p:txBody>
      </p:sp>
      <p:sp>
        <p:nvSpPr>
          <p:cNvPr id="250882" name="Rectangle 2">
            <a:extLst>
              <a:ext uri="{FF2B5EF4-FFF2-40B4-BE49-F238E27FC236}">
                <a16:creationId xmlns:a16="http://schemas.microsoft.com/office/drawing/2014/main" id="{248F7114-A4BB-DE46-8813-48A73EEBB655}"/>
              </a:ext>
            </a:extLst>
          </p:cNvPr>
          <p:cNvSpPr>
            <a:spLocks noGrp="1" noRot="1" noChangeAspect="1" noChangeArrowheads="1"/>
          </p:cNvSpPr>
          <p:nvPr>
            <p:ph type="sldImg"/>
          </p:nvPr>
        </p:nvSpPr>
        <p:spPr>
          <a:solidFill>
            <a:srgbClr val="FFFFFF"/>
          </a:solidFill>
          <a:ln/>
        </p:spPr>
      </p:sp>
      <p:sp>
        <p:nvSpPr>
          <p:cNvPr id="250883" name="Rectangle 3">
            <a:extLst>
              <a:ext uri="{FF2B5EF4-FFF2-40B4-BE49-F238E27FC236}">
                <a16:creationId xmlns:a16="http://schemas.microsoft.com/office/drawing/2014/main" id="{3A9FDF94-B5BD-7D44-883B-C5FA29921A13}"/>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3601282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Times New Roman" charset="0"/>
                <a:ea typeface="ＭＳ Ｐゴシック" charset="-128"/>
              </a:defRPr>
            </a:lvl1pPr>
            <a:lvl2pPr marL="37931725" indent="-37474525" defTabSz="966788">
              <a:spcBef>
                <a:spcPct val="30000"/>
              </a:spcBef>
              <a:defRPr sz="1200">
                <a:solidFill>
                  <a:schemeClr val="tx1"/>
                </a:solidFill>
                <a:latin typeface="Times New Roman" charset="0"/>
                <a:ea typeface="ＭＳ Ｐゴシック" charset="-128"/>
              </a:defRPr>
            </a:lvl2pPr>
            <a:lvl3pPr marL="1143000" indent="-228600" defTabSz="966788">
              <a:spcBef>
                <a:spcPct val="30000"/>
              </a:spcBef>
              <a:defRPr sz="1200">
                <a:solidFill>
                  <a:schemeClr val="tx1"/>
                </a:solidFill>
                <a:latin typeface="Times New Roman" charset="0"/>
                <a:ea typeface="ＭＳ Ｐゴシック" charset="-128"/>
              </a:defRPr>
            </a:lvl3pPr>
            <a:lvl4pPr marL="1600200" indent="-228600" defTabSz="966788">
              <a:spcBef>
                <a:spcPct val="30000"/>
              </a:spcBef>
              <a:defRPr sz="1200">
                <a:solidFill>
                  <a:schemeClr val="tx1"/>
                </a:solidFill>
                <a:latin typeface="Times New Roman" charset="0"/>
                <a:ea typeface="ＭＳ Ｐゴシック" charset="-128"/>
              </a:defRPr>
            </a:lvl4pPr>
            <a:lvl5pPr marL="2057400" indent="-228600" defTabSz="966788">
              <a:spcBef>
                <a:spcPct val="30000"/>
              </a:spcBef>
              <a:defRPr sz="1200">
                <a:solidFill>
                  <a:schemeClr val="tx1"/>
                </a:solidFill>
                <a:latin typeface="Times New Roman" charset="0"/>
                <a:ea typeface="ＭＳ Ｐゴシック" charset="-128"/>
              </a:defRPr>
            </a:lvl5pPr>
            <a:lvl6pPr marL="25146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6pPr>
            <a:lvl7pPr marL="29718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7pPr>
            <a:lvl8pPr marL="34290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8pPr>
            <a:lvl9pPr marL="38862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9pPr>
          </a:lstStyle>
          <a:p>
            <a:pPr>
              <a:spcBef>
                <a:spcPct val="0"/>
              </a:spcBef>
            </a:pPr>
            <a:fld id="{A4E601EA-04C6-1C44-8CB0-4BAB4C364861}" type="slidenum">
              <a:rPr lang="en-US" altLang="en-US" sz="1300"/>
              <a:pPr>
                <a:spcBef>
                  <a:spcPct val="0"/>
                </a:spcBef>
              </a:pPr>
              <a:t>3</a:t>
            </a:fld>
            <a:endParaRPr lang="en-US" altLang="en-US" sz="1300"/>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latin typeface="Times New Roman" charset="0"/>
                <a:ea typeface="ＭＳ Ｐゴシック" charset="-128"/>
              </a:rPr>
              <a:t>Primary databases serve as a repository of experimentalist sequences (</a:t>
            </a:r>
            <a:r>
              <a:rPr lang="en-US" altLang="en-US" dirty="0" err="1">
                <a:latin typeface="Times New Roman" charset="0"/>
                <a:ea typeface="ＭＳ Ｐゴシック" charset="-128"/>
              </a:rPr>
              <a:t>GenBank</a:t>
            </a:r>
            <a:r>
              <a:rPr lang="en-US" altLang="en-US" dirty="0">
                <a:latin typeface="Times New Roman" charset="0"/>
                <a:ea typeface="ＭＳ Ｐゴシック" charset="-128"/>
              </a:rPr>
              <a:t>).</a:t>
            </a:r>
          </a:p>
          <a:p>
            <a:pPr eaLnBrk="1" hangingPunct="1"/>
            <a:r>
              <a:rPr lang="en-US" altLang="en-US" dirty="0">
                <a:latin typeface="Times New Roman" charset="0"/>
                <a:ea typeface="ＭＳ Ｐゴシック" charset="-128"/>
              </a:rPr>
              <a:t>Derivative databases are sources of edited/curated sequences (</a:t>
            </a:r>
            <a:r>
              <a:rPr lang="en-US" altLang="en-US" dirty="0" err="1">
                <a:latin typeface="Times New Roman" charset="0"/>
                <a:ea typeface="ＭＳ Ｐゴシック" charset="-128"/>
              </a:rPr>
              <a:t>RefSeq</a:t>
            </a:r>
            <a:r>
              <a:rPr lang="en-US" altLang="en-US" dirty="0">
                <a:latin typeface="Times New Roman" charset="0"/>
                <a:ea typeface="ＭＳ Ｐゴシック" charset="-128"/>
              </a:rPr>
              <a:t>…reference sequences, </a:t>
            </a:r>
            <a:r>
              <a:rPr lang="en-US" altLang="en-US" dirty="0" err="1">
                <a:latin typeface="Times New Roman" charset="0"/>
                <a:ea typeface="ＭＳ Ｐゴシック" charset="-128"/>
              </a:rPr>
              <a:t>UniGene</a:t>
            </a:r>
            <a:r>
              <a:rPr lang="en-US" altLang="en-US" dirty="0">
                <a:latin typeface="Times New Roman" charset="0"/>
                <a:ea typeface="ＭＳ Ｐゴシック" charset="-128"/>
              </a:rPr>
              <a:t>...genes compared to genetic loci on genomes)</a:t>
            </a:r>
          </a:p>
          <a:p>
            <a:pPr eaLnBrk="1" hangingPunct="1"/>
            <a:endParaRPr lang="en-US" altLang="en-US" dirty="0">
              <a:latin typeface="Times New Roman" charset="0"/>
              <a:ea typeface="ＭＳ Ｐゴシック" charset="-128"/>
            </a:endParaRPr>
          </a:p>
          <a:p>
            <a:pPr eaLnBrk="1" hangingPunct="1"/>
            <a:endParaRPr lang="en-US" altLang="en-US" dirty="0">
              <a:latin typeface="Times New Roman" charset="0"/>
              <a:ea typeface="ＭＳ Ｐゴシック" charset="-128"/>
            </a:endParaRPr>
          </a:p>
        </p:txBody>
      </p:sp>
    </p:spTree>
    <p:extLst>
      <p:ext uri="{BB962C8B-B14F-4D97-AF65-F5344CB8AC3E}">
        <p14:creationId xmlns:p14="http://schemas.microsoft.com/office/powerpoint/2010/main" val="12506472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BA131A60-AD69-F744-84E9-A132D652EE5C}"/>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1CFA4EDC-1AFC-ED4B-AABE-5D5301BE144A}"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13991533-A59A-8744-9B64-D8B334724F54}"/>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56E877DB-D498-9D41-B664-10CFBBC0FEF2}" type="slidenum">
              <a:rPr lang="en-US" altLang="en-US">
                <a:solidFill>
                  <a:srgbClr val="000000"/>
                </a:solidFill>
              </a:rPr>
              <a:pPr>
                <a:defRPr/>
              </a:pPr>
              <a:t>22</a:t>
            </a:fld>
            <a:endParaRPr lang="en-US" altLang="en-US">
              <a:solidFill>
                <a:srgbClr val="000000"/>
              </a:solidFill>
            </a:endParaRPr>
          </a:p>
        </p:txBody>
      </p:sp>
      <p:sp>
        <p:nvSpPr>
          <p:cNvPr id="248834" name="Rectangle 2">
            <a:extLst>
              <a:ext uri="{FF2B5EF4-FFF2-40B4-BE49-F238E27FC236}">
                <a16:creationId xmlns:a16="http://schemas.microsoft.com/office/drawing/2014/main" id="{37DEA6F6-5F22-D549-8847-924E8D6237F2}"/>
              </a:ext>
            </a:extLst>
          </p:cNvPr>
          <p:cNvSpPr>
            <a:spLocks noGrp="1" noRot="1" noChangeAspect="1" noChangeArrowheads="1"/>
          </p:cNvSpPr>
          <p:nvPr>
            <p:ph type="sldImg"/>
          </p:nvPr>
        </p:nvSpPr>
        <p:spPr>
          <a:solidFill>
            <a:srgbClr val="FFFFFF"/>
          </a:solidFill>
          <a:ln/>
        </p:spPr>
      </p:sp>
      <p:sp>
        <p:nvSpPr>
          <p:cNvPr id="248835" name="Rectangle 3">
            <a:extLst>
              <a:ext uri="{FF2B5EF4-FFF2-40B4-BE49-F238E27FC236}">
                <a16:creationId xmlns:a16="http://schemas.microsoft.com/office/drawing/2014/main" id="{FE8FBAD3-71DE-E246-BCD1-EAF42521679D}"/>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33724389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D17743BE-5890-984D-B563-596EAABB6789}"/>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854B898F-A6B8-334F-9119-62EB00456885}" type="datetime5">
              <a:rPr lang="en-US" altLang="en-US">
                <a:solidFill>
                  <a:srgbClr val="000000"/>
                </a:solidFill>
              </a:rPr>
              <a:pPr>
                <a:defRPr/>
              </a:pPr>
              <a:t>13-Nov-19</a:t>
            </a:fld>
            <a:endParaRPr lang="en-US" altLang="en-US">
              <a:solidFill>
                <a:srgbClr val="000000"/>
              </a:solidFill>
            </a:endParaRPr>
          </a:p>
        </p:txBody>
      </p:sp>
      <p:sp>
        <p:nvSpPr>
          <p:cNvPr id="7" name="Rectangle 7">
            <a:extLst>
              <a:ext uri="{FF2B5EF4-FFF2-40B4-BE49-F238E27FC236}">
                <a16:creationId xmlns:a16="http://schemas.microsoft.com/office/drawing/2014/main" id="{5006AE1E-5AB0-5B48-AEA3-5B0B4168CFD1}"/>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6EDC55B3-CCB0-704C-BA62-49AAB62BAA5A}" type="slidenum">
              <a:rPr lang="en-US" altLang="en-US">
                <a:solidFill>
                  <a:srgbClr val="000000"/>
                </a:solidFill>
              </a:rPr>
              <a:pPr>
                <a:defRPr/>
              </a:pPr>
              <a:t>23</a:t>
            </a:fld>
            <a:endParaRPr lang="en-US" altLang="en-US">
              <a:solidFill>
                <a:srgbClr val="000000"/>
              </a:solidFill>
            </a:endParaRPr>
          </a:p>
        </p:txBody>
      </p:sp>
      <p:sp>
        <p:nvSpPr>
          <p:cNvPr id="246786" name="Rectangle 2">
            <a:extLst>
              <a:ext uri="{FF2B5EF4-FFF2-40B4-BE49-F238E27FC236}">
                <a16:creationId xmlns:a16="http://schemas.microsoft.com/office/drawing/2014/main" id="{EACC2C05-65B1-8849-8DAC-ACBABB1C4F7C}"/>
              </a:ext>
            </a:extLst>
          </p:cNvPr>
          <p:cNvSpPr>
            <a:spLocks noGrp="1" noRot="1" noChangeAspect="1" noChangeArrowheads="1"/>
          </p:cNvSpPr>
          <p:nvPr>
            <p:ph type="sldImg"/>
          </p:nvPr>
        </p:nvSpPr>
        <p:spPr>
          <a:solidFill>
            <a:srgbClr val="FFFFFF"/>
          </a:solidFill>
          <a:ln/>
        </p:spPr>
      </p:sp>
      <p:sp>
        <p:nvSpPr>
          <p:cNvPr id="246787" name="Rectangle 3">
            <a:extLst>
              <a:ext uri="{FF2B5EF4-FFF2-40B4-BE49-F238E27FC236}">
                <a16:creationId xmlns:a16="http://schemas.microsoft.com/office/drawing/2014/main" id="{8BF4FE49-2A9D-D443-B447-7127877028AA}"/>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35943761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9129AEA0-3752-B54D-B2FC-7A3838A255D0}"/>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3050687B-475B-6C44-8E05-4448505EE8EB}"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88A57500-4829-B642-990C-5CECE54D289B}"/>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5DE13D23-3520-314F-B270-44FCAF55155F}" type="slidenum">
              <a:rPr lang="en-US" altLang="en-US">
                <a:solidFill>
                  <a:srgbClr val="000000"/>
                </a:solidFill>
              </a:rPr>
              <a:pPr>
                <a:defRPr/>
              </a:pPr>
              <a:t>24</a:t>
            </a:fld>
            <a:endParaRPr lang="en-US" altLang="en-US">
              <a:solidFill>
                <a:srgbClr val="000000"/>
              </a:solidFill>
            </a:endParaRPr>
          </a:p>
        </p:txBody>
      </p:sp>
      <p:sp>
        <p:nvSpPr>
          <p:cNvPr id="242690" name="Rectangle 2">
            <a:extLst>
              <a:ext uri="{FF2B5EF4-FFF2-40B4-BE49-F238E27FC236}">
                <a16:creationId xmlns:a16="http://schemas.microsoft.com/office/drawing/2014/main" id="{F9497AB3-9EA1-7940-A8DE-082884C94F9A}"/>
              </a:ext>
            </a:extLst>
          </p:cNvPr>
          <p:cNvSpPr>
            <a:spLocks noGrp="1" noRot="1" noChangeAspect="1" noChangeArrowheads="1"/>
          </p:cNvSpPr>
          <p:nvPr>
            <p:ph type="sldImg"/>
          </p:nvPr>
        </p:nvSpPr>
        <p:spPr>
          <a:solidFill>
            <a:srgbClr val="FFFFFF"/>
          </a:solidFill>
          <a:ln/>
        </p:spPr>
      </p:sp>
      <p:sp>
        <p:nvSpPr>
          <p:cNvPr id="242691" name="Rectangle 3">
            <a:extLst>
              <a:ext uri="{FF2B5EF4-FFF2-40B4-BE49-F238E27FC236}">
                <a16:creationId xmlns:a16="http://schemas.microsoft.com/office/drawing/2014/main" id="{FE7FFF3D-D793-3440-A7B0-D6C57BAAEFB0}"/>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eaLnBrk="1" hangingPunct="1">
              <a:defRPr/>
            </a:pPr>
            <a:endParaRPr lang="en-US" altLang="en-US"/>
          </a:p>
        </p:txBody>
      </p:sp>
    </p:spTree>
    <p:extLst>
      <p:ext uri="{BB962C8B-B14F-4D97-AF65-F5344CB8AC3E}">
        <p14:creationId xmlns:p14="http://schemas.microsoft.com/office/powerpoint/2010/main" val="4751814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985DC19C-FE30-2145-B422-4D655B81EAA5}"/>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D02585A2-037A-9446-884E-1E46FD657C87}" type="slidenum">
              <a:rPr lang="en-US" altLang="en-US" sz="1300">
                <a:solidFill>
                  <a:srgbClr val="000000"/>
                </a:solidFill>
                <a:latin typeface="Times" charset="0"/>
                <a:ea typeface="ＭＳ Ｐゴシック" charset="-128"/>
                <a:cs typeface="ＭＳ Ｐゴシック" charset="-128"/>
              </a:rPr>
              <a:pPr>
                <a:defRPr/>
              </a:pPr>
              <a:t>25</a:t>
            </a:fld>
            <a:endParaRPr lang="en-US" altLang="en-US" sz="1300">
              <a:solidFill>
                <a:srgbClr val="000000"/>
              </a:solidFill>
              <a:latin typeface="Times" charset="0"/>
              <a:ea typeface="ＭＳ Ｐゴシック" charset="-128"/>
              <a:cs typeface="ＭＳ Ｐゴシック" charset="-128"/>
            </a:endParaRPr>
          </a:p>
        </p:txBody>
      </p:sp>
      <p:sp>
        <p:nvSpPr>
          <p:cNvPr id="63491" name="Rectangle 2">
            <a:extLst>
              <a:ext uri="{FF2B5EF4-FFF2-40B4-BE49-F238E27FC236}">
                <a16:creationId xmlns:a16="http://schemas.microsoft.com/office/drawing/2014/main" id="{5D6D62F4-5639-4046-BE7E-F77672BAE87B}"/>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3C555F19-6183-F64A-9130-0304DF41D10E}"/>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defRPr/>
            </a:pPr>
            <a:endParaRPr lang="en-US" altLang="en-US"/>
          </a:p>
        </p:txBody>
      </p:sp>
    </p:spTree>
    <p:extLst>
      <p:ext uri="{BB962C8B-B14F-4D97-AF65-F5344CB8AC3E}">
        <p14:creationId xmlns:p14="http://schemas.microsoft.com/office/powerpoint/2010/main" val="1128328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11">
            <a:extLst>
              <a:ext uri="{FF2B5EF4-FFF2-40B4-BE49-F238E27FC236}">
                <a16:creationId xmlns:a16="http://schemas.microsoft.com/office/drawing/2014/main" id="{D23ED190-DFA0-3044-B023-86D055BB1963}"/>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BF050C4E-6D7B-4445-8369-CE6A847AA676}" type="slidenum">
              <a:rPr lang="en-US" altLang="en-US">
                <a:solidFill>
                  <a:srgbClr val="000000"/>
                </a:solidFill>
              </a:rPr>
              <a:pPr>
                <a:defRPr/>
              </a:pPr>
              <a:t>26</a:t>
            </a:fld>
            <a:endParaRPr lang="en-US" altLang="en-US">
              <a:solidFill>
                <a:srgbClr val="000000"/>
              </a:solidFill>
            </a:endParaRPr>
          </a:p>
        </p:txBody>
      </p:sp>
      <p:sp>
        <p:nvSpPr>
          <p:cNvPr id="40961" name="Text Box 1">
            <a:extLst>
              <a:ext uri="{FF2B5EF4-FFF2-40B4-BE49-F238E27FC236}">
                <a16:creationId xmlns:a16="http://schemas.microsoft.com/office/drawing/2014/main" id="{1332AB81-6910-554D-969C-FBE4C938CE92}"/>
              </a:ext>
            </a:extLst>
          </p:cNvPr>
          <p:cNvSpPr txBox="1">
            <a:spLocks noChangeArrowheads="1"/>
          </p:cNvSpPr>
          <p:nvPr/>
        </p:nvSpPr>
        <p:spPr bwMode="auto">
          <a:xfrm>
            <a:off x="5440363" y="6950075"/>
            <a:ext cx="4160837"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6840" tIns="48240" rIns="96840" bIns="48240" anchor="b"/>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Times New Roman" panose="02020603050405020304" pitchFamily="18" charset="0"/>
              </a:defRPr>
            </a:lvl1pPr>
            <a:lvl2pPr marL="742950" indent="-28575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Times New Roman" panose="02020603050405020304" pitchFamily="18" charset="0"/>
              </a:defRPr>
            </a:lvl2pPr>
            <a:lvl3pPr marL="11430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Times New Roman" panose="02020603050405020304" pitchFamily="18" charset="0"/>
              </a:defRPr>
            </a:lvl3pPr>
            <a:lvl4pPr marL="16002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Times New Roman" panose="02020603050405020304" pitchFamily="18" charset="0"/>
              </a:defRPr>
            </a:lvl4pPr>
            <a:lvl5pPr marL="20574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Times New Roman" panose="02020603050405020304" pitchFamily="18" charset="0"/>
              </a:defRPr>
            </a:lvl9pPr>
          </a:lstStyle>
          <a:p>
            <a:pPr algn="r" eaLnBrk="1" hangingPunct="1"/>
            <a:fld id="{7839F70A-25A3-0444-9D5E-B017F61D95EE}" type="slidenum">
              <a:rPr lang="en-US" altLang="en-US" sz="1300">
                <a:solidFill>
                  <a:srgbClr val="F6FFFF"/>
                </a:solidFill>
                <a:ea typeface="AR PL UMing HK" charset="0"/>
                <a:cs typeface="AR PL UMing HK" charset="0"/>
              </a:rPr>
              <a:pPr algn="r" eaLnBrk="1" hangingPunct="1"/>
              <a:t>26</a:t>
            </a:fld>
            <a:endParaRPr lang="en-US" altLang="en-US" sz="1300">
              <a:solidFill>
                <a:srgbClr val="F6FFFF"/>
              </a:solidFill>
              <a:ea typeface="AR PL UMing HK" charset="0"/>
              <a:cs typeface="AR PL UMing HK" charset="0"/>
            </a:endParaRPr>
          </a:p>
        </p:txBody>
      </p:sp>
      <p:sp>
        <p:nvSpPr>
          <p:cNvPr id="40962" name="Text Box 2">
            <a:extLst>
              <a:ext uri="{FF2B5EF4-FFF2-40B4-BE49-F238E27FC236}">
                <a16:creationId xmlns:a16="http://schemas.microsoft.com/office/drawing/2014/main" id="{8D43F241-6472-5A4C-9F40-E3AE1CABE1E5}"/>
              </a:ext>
            </a:extLst>
          </p:cNvPr>
          <p:cNvSpPr txBox="1">
            <a:spLocks noGrp="1" noRot="1" noChangeAspect="1" noChangeArrowheads="1"/>
          </p:cNvSpPr>
          <p:nvPr>
            <p:ph type="sldImg"/>
          </p:nvPr>
        </p:nvSpPr>
        <p:spPr>
          <a:xfrm>
            <a:off x="2362200" y="549275"/>
            <a:ext cx="4876800" cy="2743200"/>
          </a:xfrm>
          <a:solidFill>
            <a:srgbClr val="FFFFFF"/>
          </a:solidFill>
          <a:ln/>
        </p:spPr>
      </p:sp>
      <p:sp>
        <p:nvSpPr>
          <p:cNvPr id="40963" name="Text Box 3">
            <a:extLst>
              <a:ext uri="{FF2B5EF4-FFF2-40B4-BE49-F238E27FC236}">
                <a16:creationId xmlns:a16="http://schemas.microsoft.com/office/drawing/2014/main" id="{FC18B591-3EDF-AF4A-A9AD-EB5F4D153A84}"/>
              </a:ext>
            </a:extLst>
          </p:cNvPr>
          <p:cNvSpPr>
            <a:spLocks noGrp="1" noChangeArrowheads="1"/>
          </p:cNvSpPr>
          <p:nvPr>
            <p:ph type="body" idx="1"/>
          </p:nvPr>
        </p:nvSpPr>
        <p:spPr>
          <a:xfrm>
            <a:off x="1279525" y="3475038"/>
            <a:ext cx="7042150" cy="451008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96840" tIns="48240" rIns="96840" bIns="48240"/>
          <a:lstStyle/>
          <a:p>
            <a:pPr eaLnBrk="1" hangingPunct="1">
              <a:spcBef>
                <a:spcPts val="45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US" altLang="en-US">
              <a:latin typeface="Times New Roman" panose="02020603050405020304" pitchFamily="18" charset="0"/>
              <a:ea typeface="AR PL UMing HK" charset="0"/>
              <a:cs typeface="AR PL UMing HK" charset="0"/>
            </a:endParaRPr>
          </a:p>
          <a:p>
            <a:pPr eaLnBrk="1" hangingPunct="1">
              <a:spcBef>
                <a:spcPts val="45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US" altLang="en-US">
              <a:latin typeface="Times New Roman" panose="02020603050405020304" pitchFamily="18" charset="0"/>
              <a:ea typeface="AR PL UMing HK" charset="0"/>
              <a:cs typeface="AR PL UMing HK" charset="0"/>
            </a:endParaRPr>
          </a:p>
          <a:p>
            <a:pPr eaLnBrk="1" hangingPunct="1">
              <a:spcBef>
                <a:spcPts val="45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latin typeface="Times New Roman" panose="02020603050405020304" pitchFamily="18" charset="0"/>
                <a:ea typeface="AR PL UMing HK" charset="0"/>
                <a:cs typeface="AR PL UMing HK" charset="0"/>
              </a:rPr>
              <a:t>So—there are tremendous volumes of data available; and many places to try to find it.  The UCSC Genome Browser is a great resource because it organizes this material in one place.  It uses the sequence of the genome—the official “reference” sequence of the Human Genome Project, or the official reference genome of other species—and combines this data with all kinds of other useful and important biological information, such as chromosome banding patterns, known genes, gene predictions, phenotype and disease information, enhancer and promoter data, expression data, comparative genomics and evolutionary conservation, SNPs and other variations, and so on.</a:t>
            </a:r>
          </a:p>
          <a:p>
            <a:pPr eaLnBrk="1" hangingPunct="1">
              <a:spcBef>
                <a:spcPts val="45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US" altLang="en-US">
              <a:latin typeface="Times New Roman" panose="02020603050405020304" pitchFamily="18" charset="0"/>
              <a:ea typeface="AR PL UMing HK" charset="0"/>
              <a:cs typeface="AR PL UMing HK" charset="0"/>
            </a:endParaRPr>
          </a:p>
          <a:p>
            <a:pPr eaLnBrk="1" hangingPunct="1">
              <a:spcBef>
                <a:spcPts val="45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latin typeface="Times New Roman" panose="02020603050405020304" pitchFamily="18" charset="0"/>
                <a:ea typeface="AR PL UMing HK" charset="0"/>
                <a:cs typeface="AR PL UMing HK" charset="0"/>
              </a:rPr>
              <a:t>As I illustrate in this conceptual diagram, the data is organized along the official genomic sequence reference coordinates.  The other data types are referred to as “Annotation Tracks” and are aligned on the genomic sequence framework.   These tracks provide additional information about any given genomic region of interest.</a:t>
            </a:r>
          </a:p>
          <a:p>
            <a:pPr eaLnBrk="1" hangingPunct="1">
              <a:spcBef>
                <a:spcPts val="45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US" altLang="en-US">
              <a:latin typeface="Times New Roman" panose="02020603050405020304" pitchFamily="18" charset="0"/>
              <a:ea typeface="AR PL UMing HK" charset="0"/>
              <a:cs typeface="AR PL UMing HK" charset="0"/>
            </a:endParaRPr>
          </a:p>
          <a:p>
            <a:pPr eaLnBrk="1" hangingPunct="1">
              <a:spcBef>
                <a:spcPts val="45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latin typeface="Times New Roman" panose="02020603050405020304" pitchFamily="18" charset="0"/>
                <a:ea typeface="AR PL UMing HK" charset="0"/>
                <a:cs typeface="AR PL UMing HK" charset="0"/>
              </a:rPr>
              <a:t>All of this data is aligned in one place so you can quickly find new information, and context, about regions important for your work.  In addition, all the data links out to other databases, web sites, and literature so you can go as deep as you want into any specific topic in which you may be interested.</a:t>
            </a:r>
          </a:p>
          <a:p>
            <a:pPr eaLnBrk="1" hangingPunct="1">
              <a:spcBef>
                <a:spcPts val="45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US" altLang="en-US">
              <a:latin typeface="Times New Roman" panose="02020603050405020304" pitchFamily="18" charset="0"/>
              <a:ea typeface="AR PL UMing HK" charset="0"/>
              <a:cs typeface="AR PL UMing HK" charset="0"/>
            </a:endParaRPr>
          </a:p>
        </p:txBody>
      </p:sp>
    </p:spTree>
    <p:extLst>
      <p:ext uri="{BB962C8B-B14F-4D97-AF65-F5344CB8AC3E}">
        <p14:creationId xmlns:p14="http://schemas.microsoft.com/office/powerpoint/2010/main" val="27893360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a:extLst>
              <a:ext uri="{FF2B5EF4-FFF2-40B4-BE49-F238E27FC236}">
                <a16:creationId xmlns:a16="http://schemas.microsoft.com/office/drawing/2014/main" id="{4F502A47-BFC4-7543-92CB-F1CFD64DC19B}"/>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7661572F-DDDA-874F-85FD-15CC722D4825}" type="slidenum">
              <a:rPr lang="en-US" altLang="en-US" sz="1300">
                <a:solidFill>
                  <a:srgbClr val="000000"/>
                </a:solidFill>
                <a:latin typeface="Times" charset="0"/>
                <a:ea typeface="ＭＳ Ｐゴシック" charset="-128"/>
                <a:cs typeface="ＭＳ Ｐゴシック" charset="-128"/>
              </a:rPr>
              <a:pPr>
                <a:defRPr/>
              </a:pPr>
              <a:t>27</a:t>
            </a:fld>
            <a:endParaRPr lang="en-US" altLang="en-US" sz="1300">
              <a:solidFill>
                <a:srgbClr val="000000"/>
              </a:solidFill>
              <a:latin typeface="Times" charset="0"/>
              <a:ea typeface="ＭＳ Ｐゴシック" charset="-128"/>
              <a:cs typeface="ＭＳ Ｐゴシック" charset="-128"/>
            </a:endParaRPr>
          </a:p>
        </p:txBody>
      </p:sp>
      <p:sp>
        <p:nvSpPr>
          <p:cNvPr id="67587" name="Rectangle 2">
            <a:extLst>
              <a:ext uri="{FF2B5EF4-FFF2-40B4-BE49-F238E27FC236}">
                <a16:creationId xmlns:a16="http://schemas.microsoft.com/office/drawing/2014/main" id="{2ACB8FFE-035F-974D-8131-06BA188FE796}"/>
              </a:ext>
            </a:extLst>
          </p:cNvPr>
          <p:cNvSpPr>
            <a:spLocks noGrp="1" noRot="1" noChangeAspect="1" noChangeArrowheads="1" noTextEdit="1"/>
          </p:cNvSpPr>
          <p:nvPr>
            <p:ph type="sldImg"/>
          </p:nvPr>
        </p:nvSpPr>
        <p:spPr>
          <a:ln/>
        </p:spPr>
      </p:sp>
      <p:sp>
        <p:nvSpPr>
          <p:cNvPr id="67588" name="Rectangle 3">
            <a:extLst>
              <a:ext uri="{FF2B5EF4-FFF2-40B4-BE49-F238E27FC236}">
                <a16:creationId xmlns:a16="http://schemas.microsoft.com/office/drawing/2014/main" id="{1F2E3E7A-868B-614A-B83C-9FB18A984A88}"/>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defRPr/>
            </a:pPr>
            <a:endParaRPr lang="en-US" altLang="en-US"/>
          </a:p>
        </p:txBody>
      </p:sp>
    </p:spTree>
    <p:extLst>
      <p:ext uri="{BB962C8B-B14F-4D97-AF65-F5344CB8AC3E}">
        <p14:creationId xmlns:p14="http://schemas.microsoft.com/office/powerpoint/2010/main" val="18815171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a:extLst>
              <a:ext uri="{FF2B5EF4-FFF2-40B4-BE49-F238E27FC236}">
                <a16:creationId xmlns:a16="http://schemas.microsoft.com/office/drawing/2014/main" id="{79CE8675-C4D7-6943-8766-F8203A2F97FC}"/>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C53C82CB-7C47-AB40-9B88-E22368E42522}" type="slidenum">
              <a:rPr lang="en-US" altLang="en-US" sz="1300">
                <a:solidFill>
                  <a:srgbClr val="000000"/>
                </a:solidFill>
                <a:latin typeface="Times" charset="0"/>
                <a:ea typeface="ＭＳ Ｐゴシック" charset="-128"/>
                <a:cs typeface="ＭＳ Ｐゴシック" charset="-128"/>
              </a:rPr>
              <a:pPr>
                <a:defRPr/>
              </a:pPr>
              <a:t>28</a:t>
            </a:fld>
            <a:endParaRPr lang="en-US" altLang="en-US" sz="1300">
              <a:solidFill>
                <a:srgbClr val="000000"/>
              </a:solidFill>
              <a:latin typeface="Times" charset="0"/>
              <a:ea typeface="ＭＳ Ｐゴシック" charset="-128"/>
              <a:cs typeface="ＭＳ Ｐゴシック" charset="-128"/>
            </a:endParaRPr>
          </a:p>
        </p:txBody>
      </p:sp>
      <p:sp>
        <p:nvSpPr>
          <p:cNvPr id="69635" name="Rectangle 2">
            <a:extLst>
              <a:ext uri="{FF2B5EF4-FFF2-40B4-BE49-F238E27FC236}">
                <a16:creationId xmlns:a16="http://schemas.microsoft.com/office/drawing/2014/main" id="{4881B33B-69AA-7340-BD84-4E12DCD6F027}"/>
              </a:ext>
            </a:extLst>
          </p:cNvPr>
          <p:cNvSpPr>
            <a:spLocks noGrp="1" noRot="1" noChangeAspect="1" noChangeArrowheads="1" noTextEdit="1"/>
          </p:cNvSpPr>
          <p:nvPr>
            <p:ph type="sldImg"/>
          </p:nvPr>
        </p:nvSpPr>
        <p:spPr>
          <a:ln/>
        </p:spPr>
      </p:sp>
      <p:sp>
        <p:nvSpPr>
          <p:cNvPr id="69636" name="Rectangle 3">
            <a:extLst>
              <a:ext uri="{FF2B5EF4-FFF2-40B4-BE49-F238E27FC236}">
                <a16:creationId xmlns:a16="http://schemas.microsoft.com/office/drawing/2014/main" id="{90DEFA92-F0FB-B040-818B-4B2AD4265ACD}"/>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defRPr/>
            </a:pPr>
            <a:endParaRPr lang="en-US" altLang="en-US"/>
          </a:p>
        </p:txBody>
      </p:sp>
    </p:spTree>
    <p:extLst>
      <p:ext uri="{BB962C8B-B14F-4D97-AF65-F5344CB8AC3E}">
        <p14:creationId xmlns:p14="http://schemas.microsoft.com/office/powerpoint/2010/main" val="19837701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809959AD-97DE-A142-B641-9472642F52FC}"/>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8176BB07-B45A-184D-B190-321ED08625AB}" type="slidenum">
              <a:rPr lang="en-US" altLang="en-US" sz="1300">
                <a:solidFill>
                  <a:srgbClr val="000000"/>
                </a:solidFill>
                <a:latin typeface="Times" charset="0"/>
                <a:ea typeface="ＭＳ Ｐゴシック" charset="-128"/>
                <a:cs typeface="ＭＳ Ｐゴシック" charset="-128"/>
              </a:rPr>
              <a:pPr>
                <a:defRPr/>
              </a:pPr>
              <a:t>29</a:t>
            </a:fld>
            <a:endParaRPr lang="en-US" altLang="en-US" sz="1300">
              <a:solidFill>
                <a:srgbClr val="000000"/>
              </a:solidFill>
              <a:latin typeface="Times" charset="0"/>
              <a:ea typeface="ＭＳ Ｐゴシック" charset="-128"/>
              <a:cs typeface="ＭＳ Ｐゴシック" charset="-128"/>
            </a:endParaRPr>
          </a:p>
        </p:txBody>
      </p:sp>
      <p:sp>
        <p:nvSpPr>
          <p:cNvPr id="71683" name="Rectangle 2">
            <a:extLst>
              <a:ext uri="{FF2B5EF4-FFF2-40B4-BE49-F238E27FC236}">
                <a16:creationId xmlns:a16="http://schemas.microsoft.com/office/drawing/2014/main" id="{AB5F49BB-A8D4-5E48-8822-B06DA8B5BECB}"/>
              </a:ext>
            </a:extLst>
          </p:cNvPr>
          <p:cNvSpPr>
            <a:spLocks noGrp="1" noRot="1" noChangeAspect="1" noChangeArrowheads="1" noTextEdit="1"/>
          </p:cNvSpPr>
          <p:nvPr>
            <p:ph type="sldImg"/>
          </p:nvPr>
        </p:nvSpPr>
        <p:spPr>
          <a:xfrm>
            <a:off x="458788" y="720725"/>
            <a:ext cx="6400800" cy="3600450"/>
          </a:xfrm>
          <a:ln/>
        </p:spPr>
      </p:sp>
      <p:sp>
        <p:nvSpPr>
          <p:cNvPr id="71684" name="Rectangle 3">
            <a:extLst>
              <a:ext uri="{FF2B5EF4-FFF2-40B4-BE49-F238E27FC236}">
                <a16:creationId xmlns:a16="http://schemas.microsoft.com/office/drawing/2014/main" id="{45047802-4E86-2D45-83DC-28B6A980C968}"/>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6493" tIns="43247" rIns="86493" bIns="43247"/>
          <a:lstStyle/>
          <a:p>
            <a:pPr eaLnBrk="1" hangingPunct="1">
              <a:defRPr/>
            </a:pPr>
            <a:endParaRPr lang="en-US" altLang="en-US"/>
          </a:p>
        </p:txBody>
      </p:sp>
    </p:spTree>
    <p:extLst>
      <p:ext uri="{BB962C8B-B14F-4D97-AF65-F5344CB8AC3E}">
        <p14:creationId xmlns:p14="http://schemas.microsoft.com/office/powerpoint/2010/main" val="31215827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a:extLst>
              <a:ext uri="{FF2B5EF4-FFF2-40B4-BE49-F238E27FC236}">
                <a16:creationId xmlns:a16="http://schemas.microsoft.com/office/drawing/2014/main" id="{7CBEF9AC-6570-5948-929E-9D6C06C0476B}"/>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D2C9B6B3-FD18-344F-B93E-0AA6E50FDC8C}" type="slidenum">
              <a:rPr lang="en-US" altLang="en-US" sz="1300">
                <a:solidFill>
                  <a:srgbClr val="000000"/>
                </a:solidFill>
                <a:latin typeface="Times" charset="0"/>
                <a:ea typeface="ＭＳ Ｐゴシック" charset="-128"/>
                <a:cs typeface="ＭＳ Ｐゴシック" charset="-128"/>
              </a:rPr>
              <a:pPr>
                <a:defRPr/>
              </a:pPr>
              <a:t>30</a:t>
            </a:fld>
            <a:endParaRPr lang="en-US" altLang="en-US" sz="1300">
              <a:solidFill>
                <a:srgbClr val="000000"/>
              </a:solidFill>
              <a:latin typeface="Times" charset="0"/>
              <a:ea typeface="ＭＳ Ｐゴシック" charset="-128"/>
              <a:cs typeface="ＭＳ Ｐゴシック" charset="-128"/>
            </a:endParaRPr>
          </a:p>
        </p:txBody>
      </p:sp>
      <p:sp>
        <p:nvSpPr>
          <p:cNvPr id="74755" name="Rectangle 2">
            <a:extLst>
              <a:ext uri="{FF2B5EF4-FFF2-40B4-BE49-F238E27FC236}">
                <a16:creationId xmlns:a16="http://schemas.microsoft.com/office/drawing/2014/main" id="{4FD5F2ED-BADE-EF49-8D26-DB8DAE8502CA}"/>
              </a:ext>
            </a:extLst>
          </p:cNvPr>
          <p:cNvSpPr>
            <a:spLocks noGrp="1" noRot="1" noChangeAspect="1" noChangeArrowheads="1" noTextEdit="1"/>
          </p:cNvSpPr>
          <p:nvPr>
            <p:ph type="sldImg"/>
          </p:nvPr>
        </p:nvSpPr>
        <p:spPr>
          <a:ln/>
        </p:spPr>
      </p:sp>
      <p:sp>
        <p:nvSpPr>
          <p:cNvPr id="74756" name="Rectangle 3">
            <a:extLst>
              <a:ext uri="{FF2B5EF4-FFF2-40B4-BE49-F238E27FC236}">
                <a16:creationId xmlns:a16="http://schemas.microsoft.com/office/drawing/2014/main" id="{9B071F1A-3D63-8745-9E22-FBB6F8706E97}"/>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defRPr/>
            </a:pPr>
            <a:endParaRPr lang="en-US" altLang="en-US"/>
          </a:p>
        </p:txBody>
      </p:sp>
    </p:spTree>
    <p:extLst>
      <p:ext uri="{BB962C8B-B14F-4D97-AF65-F5344CB8AC3E}">
        <p14:creationId xmlns:p14="http://schemas.microsoft.com/office/powerpoint/2010/main" val="17990897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a:extLst>
              <a:ext uri="{FF2B5EF4-FFF2-40B4-BE49-F238E27FC236}">
                <a16:creationId xmlns:a16="http://schemas.microsoft.com/office/drawing/2014/main" id="{6DF082A3-BB36-A240-B8D5-DA9BBB3C2611}"/>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31485810-32EC-1F44-8774-97584A2D5BEA}" type="slidenum">
              <a:rPr lang="en-US" altLang="en-US" sz="1300">
                <a:solidFill>
                  <a:srgbClr val="000000"/>
                </a:solidFill>
                <a:latin typeface="Times" charset="0"/>
                <a:ea typeface="ＭＳ Ｐゴシック" charset="-128"/>
                <a:cs typeface="ＭＳ Ｐゴシック" charset="-128"/>
              </a:rPr>
              <a:pPr>
                <a:defRPr/>
              </a:pPr>
              <a:t>31</a:t>
            </a:fld>
            <a:endParaRPr lang="en-US" altLang="en-US" sz="1300">
              <a:solidFill>
                <a:srgbClr val="000000"/>
              </a:solidFill>
              <a:latin typeface="Times" charset="0"/>
              <a:ea typeface="ＭＳ Ｐゴシック" charset="-128"/>
              <a:cs typeface="ＭＳ Ｐゴシック" charset="-128"/>
            </a:endParaRPr>
          </a:p>
        </p:txBody>
      </p:sp>
      <p:sp>
        <p:nvSpPr>
          <p:cNvPr id="76803" name="Rectangle 2">
            <a:extLst>
              <a:ext uri="{FF2B5EF4-FFF2-40B4-BE49-F238E27FC236}">
                <a16:creationId xmlns:a16="http://schemas.microsoft.com/office/drawing/2014/main" id="{72141F39-37F7-DB4C-A5F8-FBB5AAE8985D}"/>
              </a:ext>
            </a:extLst>
          </p:cNvPr>
          <p:cNvSpPr>
            <a:spLocks noGrp="1" noRot="1" noChangeAspect="1" noChangeArrowheads="1" noTextEdit="1"/>
          </p:cNvSpPr>
          <p:nvPr>
            <p:ph type="sldImg"/>
          </p:nvPr>
        </p:nvSpPr>
        <p:spPr>
          <a:ln/>
        </p:spPr>
      </p:sp>
      <p:sp>
        <p:nvSpPr>
          <p:cNvPr id="76804" name="Rectangle 3">
            <a:extLst>
              <a:ext uri="{FF2B5EF4-FFF2-40B4-BE49-F238E27FC236}">
                <a16:creationId xmlns:a16="http://schemas.microsoft.com/office/drawing/2014/main" id="{9390418F-0B96-384F-9A64-807EF7FCD02B}"/>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defRPr/>
            </a:pPr>
            <a:endParaRPr lang="en-US" altLang="en-US"/>
          </a:p>
        </p:txBody>
      </p:sp>
    </p:spTree>
    <p:extLst>
      <p:ext uri="{BB962C8B-B14F-4D97-AF65-F5344CB8AC3E}">
        <p14:creationId xmlns:p14="http://schemas.microsoft.com/office/powerpoint/2010/main" val="3178715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Times New Roman" charset="0"/>
                <a:ea typeface="ＭＳ Ｐゴシック" charset="-128"/>
              </a:defRPr>
            </a:lvl1pPr>
            <a:lvl2pPr marL="37931725" indent="-37474525" defTabSz="966788">
              <a:spcBef>
                <a:spcPct val="30000"/>
              </a:spcBef>
              <a:defRPr sz="1200">
                <a:solidFill>
                  <a:schemeClr val="tx1"/>
                </a:solidFill>
                <a:latin typeface="Times New Roman" charset="0"/>
                <a:ea typeface="ＭＳ Ｐゴシック" charset="-128"/>
              </a:defRPr>
            </a:lvl2pPr>
            <a:lvl3pPr marL="1143000" indent="-228600" defTabSz="966788">
              <a:spcBef>
                <a:spcPct val="30000"/>
              </a:spcBef>
              <a:defRPr sz="1200">
                <a:solidFill>
                  <a:schemeClr val="tx1"/>
                </a:solidFill>
                <a:latin typeface="Times New Roman" charset="0"/>
                <a:ea typeface="ＭＳ Ｐゴシック" charset="-128"/>
              </a:defRPr>
            </a:lvl3pPr>
            <a:lvl4pPr marL="1600200" indent="-228600" defTabSz="966788">
              <a:spcBef>
                <a:spcPct val="30000"/>
              </a:spcBef>
              <a:defRPr sz="1200">
                <a:solidFill>
                  <a:schemeClr val="tx1"/>
                </a:solidFill>
                <a:latin typeface="Times New Roman" charset="0"/>
                <a:ea typeface="ＭＳ Ｐゴシック" charset="-128"/>
              </a:defRPr>
            </a:lvl4pPr>
            <a:lvl5pPr marL="2057400" indent="-228600" defTabSz="966788">
              <a:spcBef>
                <a:spcPct val="30000"/>
              </a:spcBef>
              <a:defRPr sz="1200">
                <a:solidFill>
                  <a:schemeClr val="tx1"/>
                </a:solidFill>
                <a:latin typeface="Times New Roman" charset="0"/>
                <a:ea typeface="ＭＳ Ｐゴシック" charset="-128"/>
              </a:defRPr>
            </a:lvl5pPr>
            <a:lvl6pPr marL="25146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6pPr>
            <a:lvl7pPr marL="29718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7pPr>
            <a:lvl8pPr marL="34290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8pPr>
            <a:lvl9pPr marL="38862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9pPr>
          </a:lstStyle>
          <a:p>
            <a:pPr>
              <a:spcBef>
                <a:spcPct val="0"/>
              </a:spcBef>
            </a:pPr>
            <a:fld id="{A4E601EA-04C6-1C44-8CB0-4BAB4C364861}" type="slidenum">
              <a:rPr lang="en-US" altLang="en-US" sz="1300"/>
              <a:pPr>
                <a:spcBef>
                  <a:spcPct val="0"/>
                </a:spcBef>
              </a:pPr>
              <a:t>4</a:t>
            </a:fld>
            <a:endParaRPr lang="en-US" altLang="en-US" sz="1300"/>
          </a:p>
        </p:txBody>
      </p:sp>
      <p:sp>
        <p:nvSpPr>
          <p:cNvPr id="30722" name="Rectangle 2"/>
          <p:cNvSpPr>
            <a:spLocks noGrp="1" noRot="1" noChangeAspect="1" noChangeArrowheads="1" noTextEdit="1"/>
          </p:cNvSpPr>
          <p:nvPr>
            <p:ph type="sldImg"/>
          </p:nvPr>
        </p:nvSpPr>
        <p:spPr>
          <a:ln/>
        </p:spPr>
      </p:sp>
      <p:sp>
        <p:nvSpPr>
          <p:cNvPr id="3072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latin typeface="Times New Roman" charset="0"/>
                <a:ea typeface="ＭＳ Ｐゴシック" charset="-128"/>
              </a:rPr>
              <a:t>Primary databases serve as a repository of experimentalist sequences (</a:t>
            </a:r>
            <a:r>
              <a:rPr lang="en-US" altLang="en-US" dirty="0" err="1">
                <a:latin typeface="Times New Roman" charset="0"/>
                <a:ea typeface="ＭＳ Ｐゴシック" charset="-128"/>
              </a:rPr>
              <a:t>GenBank</a:t>
            </a:r>
            <a:r>
              <a:rPr lang="en-US" altLang="en-US" dirty="0">
                <a:latin typeface="Times New Roman" charset="0"/>
                <a:ea typeface="ＭＳ Ｐゴシック" charset="-128"/>
              </a:rPr>
              <a:t>).</a:t>
            </a:r>
          </a:p>
          <a:p>
            <a:pPr eaLnBrk="1" hangingPunct="1"/>
            <a:r>
              <a:rPr lang="en-US" altLang="en-US" dirty="0">
                <a:latin typeface="Times New Roman" charset="0"/>
                <a:ea typeface="ＭＳ Ｐゴシック" charset="-128"/>
              </a:rPr>
              <a:t>Derivative databases are sources of edited/curated sequences (</a:t>
            </a:r>
            <a:r>
              <a:rPr lang="en-US" altLang="en-US" dirty="0" err="1">
                <a:latin typeface="Times New Roman" charset="0"/>
                <a:ea typeface="ＭＳ Ｐゴシック" charset="-128"/>
              </a:rPr>
              <a:t>RefSeq</a:t>
            </a:r>
            <a:r>
              <a:rPr lang="en-US" altLang="en-US" dirty="0">
                <a:latin typeface="Times New Roman" charset="0"/>
                <a:ea typeface="ＭＳ Ｐゴシック" charset="-128"/>
              </a:rPr>
              <a:t>…reference sequences, </a:t>
            </a:r>
            <a:r>
              <a:rPr lang="en-US" altLang="en-US" dirty="0" err="1">
                <a:latin typeface="Times New Roman" charset="0"/>
                <a:ea typeface="ＭＳ Ｐゴシック" charset="-128"/>
              </a:rPr>
              <a:t>UniGene</a:t>
            </a:r>
            <a:r>
              <a:rPr lang="en-US" altLang="en-US" dirty="0">
                <a:latin typeface="Times New Roman" charset="0"/>
                <a:ea typeface="ＭＳ Ｐゴシック" charset="-128"/>
              </a:rPr>
              <a:t>...genes compared to genetic loci on genomes)</a:t>
            </a:r>
          </a:p>
          <a:p>
            <a:pPr eaLnBrk="1" hangingPunct="1"/>
            <a:endParaRPr lang="en-US" altLang="en-US" dirty="0">
              <a:latin typeface="Times New Roman" charset="0"/>
              <a:ea typeface="ＭＳ Ｐゴシック" charset="-128"/>
            </a:endParaRPr>
          </a:p>
          <a:p>
            <a:pPr eaLnBrk="1" hangingPunct="1"/>
            <a:endParaRPr lang="en-US" altLang="en-US" dirty="0">
              <a:latin typeface="Times New Roman" charset="0"/>
              <a:ea typeface="ＭＳ Ｐゴシック" charset="-128"/>
            </a:endParaRPr>
          </a:p>
        </p:txBody>
      </p:sp>
    </p:spTree>
    <p:extLst>
      <p:ext uri="{BB962C8B-B14F-4D97-AF65-F5344CB8AC3E}">
        <p14:creationId xmlns:p14="http://schemas.microsoft.com/office/powerpoint/2010/main" val="19882807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id="{19B54E52-99CF-A24B-A90B-6CDB6EF96C4F}"/>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BDB2974D-9CD3-2E45-8AC3-0B19F71E73E4}" type="slidenum">
              <a:rPr lang="en-US" altLang="en-US" sz="1300">
                <a:solidFill>
                  <a:srgbClr val="000000"/>
                </a:solidFill>
                <a:latin typeface="Times" charset="0"/>
                <a:ea typeface="ＭＳ Ｐゴシック" charset="-128"/>
                <a:cs typeface="ＭＳ Ｐゴシック" charset="-128"/>
              </a:rPr>
              <a:pPr>
                <a:defRPr/>
              </a:pPr>
              <a:t>32</a:t>
            </a:fld>
            <a:endParaRPr lang="en-US" altLang="en-US" sz="1300">
              <a:solidFill>
                <a:srgbClr val="000000"/>
              </a:solidFill>
              <a:latin typeface="Times" charset="0"/>
              <a:ea typeface="ＭＳ Ｐゴシック" charset="-128"/>
              <a:cs typeface="ＭＳ Ｐゴシック" charset="-128"/>
            </a:endParaRPr>
          </a:p>
        </p:txBody>
      </p:sp>
      <p:sp>
        <p:nvSpPr>
          <p:cNvPr id="78851" name="Rectangle 2">
            <a:extLst>
              <a:ext uri="{FF2B5EF4-FFF2-40B4-BE49-F238E27FC236}">
                <a16:creationId xmlns:a16="http://schemas.microsoft.com/office/drawing/2014/main" id="{237A66F0-6BCB-0540-BA03-F9C644DBA102}"/>
              </a:ext>
            </a:extLst>
          </p:cNvPr>
          <p:cNvSpPr>
            <a:spLocks noGrp="1" noRot="1" noChangeAspect="1" noChangeArrowheads="1" noTextEdit="1"/>
          </p:cNvSpPr>
          <p:nvPr>
            <p:ph type="sldImg"/>
          </p:nvPr>
        </p:nvSpPr>
        <p:spPr>
          <a:ln/>
        </p:spPr>
      </p:sp>
      <p:sp>
        <p:nvSpPr>
          <p:cNvPr id="78852" name="Rectangle 3">
            <a:extLst>
              <a:ext uri="{FF2B5EF4-FFF2-40B4-BE49-F238E27FC236}">
                <a16:creationId xmlns:a16="http://schemas.microsoft.com/office/drawing/2014/main" id="{A193F0D8-3493-0D44-8B31-6291B4239DEB}"/>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defRPr/>
            </a:pPr>
            <a:endParaRPr lang="en-US" altLang="en-US"/>
          </a:p>
        </p:txBody>
      </p:sp>
    </p:spTree>
    <p:extLst>
      <p:ext uri="{BB962C8B-B14F-4D97-AF65-F5344CB8AC3E}">
        <p14:creationId xmlns:p14="http://schemas.microsoft.com/office/powerpoint/2010/main" val="27571339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C47AFC5B-920A-774D-8F78-58EE9286B632}"/>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C5A5E927-866F-E94B-AF56-C3A23449B0A5}" type="slidenum">
              <a:rPr lang="en-US" altLang="en-US" sz="1300">
                <a:solidFill>
                  <a:srgbClr val="000000"/>
                </a:solidFill>
                <a:latin typeface="Times" charset="0"/>
                <a:ea typeface="ＭＳ Ｐゴシック" charset="-128"/>
                <a:cs typeface="ＭＳ Ｐゴシック" charset="-128"/>
              </a:rPr>
              <a:pPr>
                <a:defRPr/>
              </a:pPr>
              <a:t>33</a:t>
            </a:fld>
            <a:endParaRPr lang="en-US" altLang="en-US" sz="1300">
              <a:solidFill>
                <a:srgbClr val="000000"/>
              </a:solidFill>
              <a:latin typeface="Times" charset="0"/>
              <a:ea typeface="ＭＳ Ｐゴシック" charset="-128"/>
              <a:cs typeface="ＭＳ Ｐゴシック" charset="-128"/>
            </a:endParaRPr>
          </a:p>
        </p:txBody>
      </p:sp>
      <p:sp>
        <p:nvSpPr>
          <p:cNvPr id="80899" name="Rectangle 2">
            <a:extLst>
              <a:ext uri="{FF2B5EF4-FFF2-40B4-BE49-F238E27FC236}">
                <a16:creationId xmlns:a16="http://schemas.microsoft.com/office/drawing/2014/main" id="{E5E3BB96-C831-A843-A02B-C140DBCC0A59}"/>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id="{579C2B16-DF00-204A-99B6-58E0AB5FF598}"/>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defRPr/>
            </a:pPr>
            <a:endParaRPr lang="en-US" altLang="en-US"/>
          </a:p>
        </p:txBody>
      </p:sp>
    </p:spTree>
    <p:extLst>
      <p:ext uri="{BB962C8B-B14F-4D97-AF65-F5344CB8AC3E}">
        <p14:creationId xmlns:p14="http://schemas.microsoft.com/office/powerpoint/2010/main" val="1524064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a:extLst>
              <a:ext uri="{FF2B5EF4-FFF2-40B4-BE49-F238E27FC236}">
                <a16:creationId xmlns:a16="http://schemas.microsoft.com/office/drawing/2014/main" id="{BF78F288-5FC2-CC46-9DB3-2CF2D55B4240}"/>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CD427047-1DD1-0848-8ED7-4E6EAC76C76C}" type="slidenum">
              <a:rPr lang="en-US" altLang="en-US" sz="1300">
                <a:solidFill>
                  <a:srgbClr val="000000"/>
                </a:solidFill>
                <a:latin typeface="Times" charset="0"/>
                <a:ea typeface="ＭＳ Ｐゴシック" charset="-128"/>
                <a:cs typeface="ＭＳ Ｐゴシック" charset="-128"/>
              </a:rPr>
              <a:pPr>
                <a:defRPr/>
              </a:pPr>
              <a:t>34</a:t>
            </a:fld>
            <a:endParaRPr lang="en-US" altLang="en-US" sz="1300">
              <a:solidFill>
                <a:srgbClr val="000000"/>
              </a:solidFill>
              <a:latin typeface="Times" charset="0"/>
              <a:ea typeface="ＭＳ Ｐゴシック" charset="-128"/>
              <a:cs typeface="ＭＳ Ｐゴシック" charset="-128"/>
            </a:endParaRPr>
          </a:p>
        </p:txBody>
      </p:sp>
      <p:sp>
        <p:nvSpPr>
          <p:cNvPr id="82947" name="Rectangle 2">
            <a:extLst>
              <a:ext uri="{FF2B5EF4-FFF2-40B4-BE49-F238E27FC236}">
                <a16:creationId xmlns:a16="http://schemas.microsoft.com/office/drawing/2014/main" id="{AA59ED8D-0E31-954F-A96E-8F2AF486469D}"/>
              </a:ext>
            </a:extLst>
          </p:cNvPr>
          <p:cNvSpPr>
            <a:spLocks noGrp="1" noRot="1" noChangeAspect="1" noChangeArrowheads="1" noTextEdit="1"/>
          </p:cNvSpPr>
          <p:nvPr>
            <p:ph type="sldImg"/>
          </p:nvPr>
        </p:nvSpPr>
        <p:spPr>
          <a:ln/>
        </p:spPr>
      </p:sp>
      <p:sp>
        <p:nvSpPr>
          <p:cNvPr id="82948" name="Rectangle 3">
            <a:extLst>
              <a:ext uri="{FF2B5EF4-FFF2-40B4-BE49-F238E27FC236}">
                <a16:creationId xmlns:a16="http://schemas.microsoft.com/office/drawing/2014/main" id="{3517EC43-4283-1A46-A7B2-B4BCA1C01786}"/>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defRPr/>
            </a:pPr>
            <a:endParaRPr lang="en-US" altLang="en-US"/>
          </a:p>
        </p:txBody>
      </p:sp>
    </p:spTree>
    <p:extLst>
      <p:ext uri="{BB962C8B-B14F-4D97-AF65-F5344CB8AC3E}">
        <p14:creationId xmlns:p14="http://schemas.microsoft.com/office/powerpoint/2010/main" val="24037034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id="{72746DE0-D3F5-6A40-B761-FBE2A812B25A}"/>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52F3AC09-0307-6745-A0FD-B25108FD3786}" type="slidenum">
              <a:rPr lang="en-US" altLang="en-US" sz="1300">
                <a:solidFill>
                  <a:srgbClr val="000000"/>
                </a:solidFill>
                <a:latin typeface="Times" charset="0"/>
                <a:ea typeface="ＭＳ Ｐゴシック" charset="-128"/>
                <a:cs typeface="ＭＳ Ｐゴシック" charset="-128"/>
              </a:rPr>
              <a:pPr>
                <a:defRPr/>
              </a:pPr>
              <a:t>35</a:t>
            </a:fld>
            <a:endParaRPr lang="en-US" altLang="en-US" sz="1300">
              <a:solidFill>
                <a:srgbClr val="000000"/>
              </a:solidFill>
              <a:latin typeface="Times" charset="0"/>
              <a:ea typeface="ＭＳ Ｐゴシック" charset="-128"/>
              <a:cs typeface="ＭＳ Ｐゴシック" charset="-128"/>
            </a:endParaRPr>
          </a:p>
        </p:txBody>
      </p:sp>
      <p:sp>
        <p:nvSpPr>
          <p:cNvPr id="84995" name="Rectangle 2">
            <a:extLst>
              <a:ext uri="{FF2B5EF4-FFF2-40B4-BE49-F238E27FC236}">
                <a16:creationId xmlns:a16="http://schemas.microsoft.com/office/drawing/2014/main" id="{B8FC3315-E97C-654B-BE9D-03415B56A2ED}"/>
              </a:ext>
            </a:extLst>
          </p:cNvPr>
          <p:cNvSpPr>
            <a:spLocks noGrp="1" noRot="1" noChangeAspect="1" noChangeArrowheads="1" noTextEdit="1"/>
          </p:cNvSpPr>
          <p:nvPr>
            <p:ph type="sldImg"/>
          </p:nvPr>
        </p:nvSpPr>
        <p:spPr>
          <a:ln/>
        </p:spPr>
      </p:sp>
      <p:sp>
        <p:nvSpPr>
          <p:cNvPr id="84996" name="Rectangle 3">
            <a:extLst>
              <a:ext uri="{FF2B5EF4-FFF2-40B4-BE49-F238E27FC236}">
                <a16:creationId xmlns:a16="http://schemas.microsoft.com/office/drawing/2014/main" id="{7A62C520-ACD9-1947-AA26-3752F23838C1}"/>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defRPr/>
            </a:pPr>
            <a:endParaRPr lang="en-US" altLang="en-US"/>
          </a:p>
        </p:txBody>
      </p:sp>
    </p:spTree>
    <p:extLst>
      <p:ext uri="{BB962C8B-B14F-4D97-AF65-F5344CB8AC3E}">
        <p14:creationId xmlns:p14="http://schemas.microsoft.com/office/powerpoint/2010/main" val="20045384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AEEA1767-0322-D841-8E3D-E09EB22528A5}"/>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A691EC89-A367-1448-AAE4-FAD785528996}" type="slidenum">
              <a:rPr lang="en-US" altLang="en-US" sz="1300">
                <a:solidFill>
                  <a:srgbClr val="000000"/>
                </a:solidFill>
                <a:latin typeface="Times" charset="0"/>
                <a:ea typeface="ＭＳ Ｐゴシック" charset="-128"/>
                <a:cs typeface="ＭＳ Ｐゴシック" charset="-128"/>
              </a:rPr>
              <a:pPr>
                <a:defRPr/>
              </a:pPr>
              <a:t>36</a:t>
            </a:fld>
            <a:endParaRPr lang="en-US" altLang="en-US" sz="1300">
              <a:solidFill>
                <a:srgbClr val="000000"/>
              </a:solidFill>
              <a:latin typeface="Times" charset="0"/>
              <a:ea typeface="ＭＳ Ｐゴシック" charset="-128"/>
              <a:cs typeface="ＭＳ Ｐゴシック" charset="-128"/>
            </a:endParaRPr>
          </a:p>
        </p:txBody>
      </p:sp>
      <p:sp>
        <p:nvSpPr>
          <p:cNvPr id="87043" name="Rectangle 2">
            <a:extLst>
              <a:ext uri="{FF2B5EF4-FFF2-40B4-BE49-F238E27FC236}">
                <a16:creationId xmlns:a16="http://schemas.microsoft.com/office/drawing/2014/main" id="{4BF28A08-E67A-A544-B3AF-12E474E1EC40}"/>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F5DDE040-02CE-E94A-86BC-ECD543DF6893}"/>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b="1">
              <a:solidFill>
                <a:srgbClr val="000066"/>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64421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a:extLst>
              <a:ext uri="{FF2B5EF4-FFF2-40B4-BE49-F238E27FC236}">
                <a16:creationId xmlns:a16="http://schemas.microsoft.com/office/drawing/2014/main" id="{490540CE-42F7-B446-BACD-D8FDF32C9C74}"/>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4B1DC485-01CB-6944-9596-48A01C8E657F}" type="slidenum">
              <a:rPr lang="en-US" altLang="en-US" sz="1300">
                <a:solidFill>
                  <a:srgbClr val="000000"/>
                </a:solidFill>
                <a:latin typeface="Times" charset="0"/>
                <a:ea typeface="ＭＳ Ｐゴシック" charset="-128"/>
                <a:cs typeface="ＭＳ Ｐゴシック" charset="-128"/>
              </a:rPr>
              <a:pPr>
                <a:defRPr/>
              </a:pPr>
              <a:t>37</a:t>
            </a:fld>
            <a:endParaRPr lang="en-US" altLang="en-US" sz="1300">
              <a:solidFill>
                <a:srgbClr val="000000"/>
              </a:solidFill>
              <a:latin typeface="Times" charset="0"/>
              <a:ea typeface="ＭＳ Ｐゴシック" charset="-128"/>
              <a:cs typeface="ＭＳ Ｐゴシック" charset="-128"/>
            </a:endParaRPr>
          </a:p>
        </p:txBody>
      </p:sp>
      <p:sp>
        <p:nvSpPr>
          <p:cNvPr id="95235" name="Rectangle 2">
            <a:extLst>
              <a:ext uri="{FF2B5EF4-FFF2-40B4-BE49-F238E27FC236}">
                <a16:creationId xmlns:a16="http://schemas.microsoft.com/office/drawing/2014/main" id="{32B5B4FB-3D73-064A-992E-3A1E6EBACCE0}"/>
              </a:ext>
            </a:extLst>
          </p:cNvPr>
          <p:cNvSpPr>
            <a:spLocks noGrp="1" noRot="1" noChangeAspect="1" noChangeArrowheads="1" noTextEdit="1"/>
          </p:cNvSpPr>
          <p:nvPr>
            <p:ph type="sldImg"/>
          </p:nvPr>
        </p:nvSpPr>
        <p:spPr>
          <a:ln/>
        </p:spPr>
      </p:sp>
      <p:sp>
        <p:nvSpPr>
          <p:cNvPr id="95236" name="Rectangle 3">
            <a:extLst>
              <a:ext uri="{FF2B5EF4-FFF2-40B4-BE49-F238E27FC236}">
                <a16:creationId xmlns:a16="http://schemas.microsoft.com/office/drawing/2014/main" id="{B642CEAE-FD0E-304D-AF43-36626E263AC7}"/>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defRPr/>
            </a:pPr>
            <a:endParaRPr lang="en-US" altLang="en-US"/>
          </a:p>
        </p:txBody>
      </p:sp>
    </p:spTree>
    <p:extLst>
      <p:ext uri="{BB962C8B-B14F-4D97-AF65-F5344CB8AC3E}">
        <p14:creationId xmlns:p14="http://schemas.microsoft.com/office/powerpoint/2010/main" val="20893685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a:extLst>
              <a:ext uri="{FF2B5EF4-FFF2-40B4-BE49-F238E27FC236}">
                <a16:creationId xmlns:a16="http://schemas.microsoft.com/office/drawing/2014/main" id="{B85926ED-092F-6342-AA3E-BD13CFE92133}"/>
              </a:ext>
            </a:extLst>
          </p:cNvPr>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lvl1pPr defTabSz="966788">
              <a:defRPr sz="2400">
                <a:solidFill>
                  <a:schemeClr val="tx1"/>
                </a:solidFill>
                <a:latin typeface="Times New Roman" charset="0"/>
              </a:defRPr>
            </a:lvl1pPr>
            <a:lvl2pPr marL="37931725" indent="-37474525" defTabSz="966788">
              <a:defRPr sz="2400">
                <a:solidFill>
                  <a:schemeClr val="tx1"/>
                </a:solidFill>
                <a:latin typeface="Times New Roman" charset="0"/>
              </a:defRPr>
            </a:lvl2pPr>
            <a:lvl3pPr marL="1143000" indent="-228600" defTabSz="966788">
              <a:defRPr sz="2400">
                <a:solidFill>
                  <a:schemeClr val="tx1"/>
                </a:solidFill>
                <a:latin typeface="Times New Roman" charset="0"/>
              </a:defRPr>
            </a:lvl3pPr>
            <a:lvl4pPr marL="1600200" indent="-228600" defTabSz="966788">
              <a:defRPr sz="2400">
                <a:solidFill>
                  <a:schemeClr val="tx1"/>
                </a:solidFill>
                <a:latin typeface="Times New Roman" charset="0"/>
              </a:defRPr>
            </a:lvl4pPr>
            <a:lvl5pPr marL="2057400" indent="-228600" defTabSz="966788">
              <a:defRPr sz="2400">
                <a:solidFill>
                  <a:schemeClr val="tx1"/>
                </a:solidFill>
                <a:latin typeface="Times New Roman" charset="0"/>
              </a:defRPr>
            </a:lvl5pPr>
            <a:lvl6pPr marL="2514600" indent="-228600" defTabSz="966788" eaLnBrk="0" fontAlgn="base" hangingPunct="0">
              <a:spcBef>
                <a:spcPct val="0"/>
              </a:spcBef>
              <a:spcAft>
                <a:spcPct val="0"/>
              </a:spcAft>
              <a:defRPr sz="2400">
                <a:solidFill>
                  <a:schemeClr val="tx1"/>
                </a:solidFill>
                <a:latin typeface="Times New Roman" charset="0"/>
              </a:defRPr>
            </a:lvl6pPr>
            <a:lvl7pPr marL="2971800" indent="-228600" defTabSz="966788" eaLnBrk="0" fontAlgn="base" hangingPunct="0">
              <a:spcBef>
                <a:spcPct val="0"/>
              </a:spcBef>
              <a:spcAft>
                <a:spcPct val="0"/>
              </a:spcAft>
              <a:defRPr sz="2400">
                <a:solidFill>
                  <a:schemeClr val="tx1"/>
                </a:solidFill>
                <a:latin typeface="Times New Roman" charset="0"/>
              </a:defRPr>
            </a:lvl7pPr>
            <a:lvl8pPr marL="3429000" indent="-228600" defTabSz="966788" eaLnBrk="0" fontAlgn="base" hangingPunct="0">
              <a:spcBef>
                <a:spcPct val="0"/>
              </a:spcBef>
              <a:spcAft>
                <a:spcPct val="0"/>
              </a:spcAft>
              <a:defRPr sz="2400">
                <a:solidFill>
                  <a:schemeClr val="tx1"/>
                </a:solidFill>
                <a:latin typeface="Times New Roman" charset="0"/>
              </a:defRPr>
            </a:lvl8pPr>
            <a:lvl9pPr marL="3886200" indent="-228600" defTabSz="966788" eaLnBrk="0" fontAlgn="base" hangingPunct="0">
              <a:spcBef>
                <a:spcPct val="0"/>
              </a:spcBef>
              <a:spcAft>
                <a:spcPct val="0"/>
              </a:spcAft>
              <a:defRPr sz="2400">
                <a:solidFill>
                  <a:schemeClr val="tx1"/>
                </a:solidFill>
                <a:latin typeface="Times New Roman" charset="0"/>
              </a:defRPr>
            </a:lvl9pPr>
          </a:lstStyle>
          <a:p>
            <a:pPr>
              <a:defRPr/>
            </a:pPr>
            <a:fld id="{BF92EEDF-178D-E64E-8134-1194E74EA436}" type="slidenum">
              <a:rPr lang="en-US" altLang="en-US" sz="1300">
                <a:solidFill>
                  <a:srgbClr val="000000"/>
                </a:solidFill>
                <a:latin typeface="Times" charset="0"/>
                <a:ea typeface="ＭＳ Ｐゴシック" charset="-128"/>
                <a:cs typeface="ＭＳ Ｐゴシック" charset="-128"/>
              </a:rPr>
              <a:pPr>
                <a:defRPr/>
              </a:pPr>
              <a:t>38</a:t>
            </a:fld>
            <a:endParaRPr lang="en-US" altLang="en-US" sz="1300">
              <a:solidFill>
                <a:srgbClr val="000000"/>
              </a:solidFill>
              <a:latin typeface="Times" charset="0"/>
              <a:ea typeface="ＭＳ Ｐゴシック" charset="-128"/>
              <a:cs typeface="ＭＳ Ｐゴシック" charset="-128"/>
            </a:endParaRPr>
          </a:p>
        </p:txBody>
      </p:sp>
      <p:sp>
        <p:nvSpPr>
          <p:cNvPr id="97283" name="Rectangle 2">
            <a:extLst>
              <a:ext uri="{FF2B5EF4-FFF2-40B4-BE49-F238E27FC236}">
                <a16:creationId xmlns:a16="http://schemas.microsoft.com/office/drawing/2014/main" id="{D3ACD355-EF0A-7542-997D-93F76E0ECA6E}"/>
              </a:ext>
            </a:extLst>
          </p:cNvPr>
          <p:cNvSpPr>
            <a:spLocks noGrp="1" noRot="1" noChangeAspect="1" noChangeArrowheads="1" noTextEdit="1"/>
          </p:cNvSpPr>
          <p:nvPr>
            <p:ph type="sldImg"/>
          </p:nvPr>
        </p:nvSpPr>
        <p:spPr>
          <a:xfrm>
            <a:off x="458788" y="720725"/>
            <a:ext cx="6400800" cy="3600450"/>
          </a:xfrm>
          <a:ln/>
        </p:spPr>
      </p:sp>
      <p:sp>
        <p:nvSpPr>
          <p:cNvPr id="97284" name="Rectangle 3">
            <a:extLst>
              <a:ext uri="{FF2B5EF4-FFF2-40B4-BE49-F238E27FC236}">
                <a16:creationId xmlns:a16="http://schemas.microsoft.com/office/drawing/2014/main" id="{008D8BBB-C31C-C046-A0BF-0225FF1B6CC8}"/>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6493" tIns="43247" rIns="86493" bIns="43247"/>
          <a:lstStyle/>
          <a:p>
            <a:pPr eaLnBrk="1" hangingPunct="1">
              <a:defRPr/>
            </a:pPr>
            <a:r>
              <a:rPr lang="en-US" altLang="en-US"/>
              <a:t>The Genome Browser database is comprised of “tables” of data. Some tables are primary and contain positional information. One example is “knowngene” table which includes data such as chromosomal position, gene name, exon and intron sizes and the like. </a:t>
            </a:r>
          </a:p>
          <a:p>
            <a:pPr eaLnBrk="1" hangingPunct="1">
              <a:defRPr/>
            </a:pPr>
            <a:endParaRPr lang="en-US" altLang="en-US"/>
          </a:p>
          <a:p>
            <a:pPr eaLnBrk="1" hangingPunct="1">
              <a:defRPr/>
            </a:pPr>
            <a:r>
              <a:rPr lang="en-US" altLang="en-US"/>
              <a:t>Other tables include ‘auxiliary’ types of data. Some have positional information and others do not, like the example here that relates knowngene IDs to the corresponding Ensembl gene IDs. </a:t>
            </a:r>
          </a:p>
          <a:p>
            <a:pPr eaLnBrk="1" hangingPunct="1">
              <a:defRPr/>
            </a:pPr>
            <a:endParaRPr lang="en-US" altLang="en-US"/>
          </a:p>
          <a:p>
            <a:pPr eaLnBrk="1" hangingPunct="1">
              <a:defRPr/>
            </a:pPr>
            <a:r>
              <a:rPr lang="en-US" altLang="en-US"/>
              <a:t>These tables of data comprise the database.</a:t>
            </a:r>
          </a:p>
          <a:p>
            <a:pPr eaLnBrk="1" hangingPunct="1">
              <a:defRPr/>
            </a:pPr>
            <a:endParaRPr lang="en-US" altLang="en-US"/>
          </a:p>
          <a:p>
            <a:pPr eaLnBrk="1" hangingPunct="1">
              <a:defRPr/>
            </a:pPr>
            <a:r>
              <a:rPr lang="en-US" altLang="en-US"/>
              <a:t>The UCSC Genome Browser is a great way to visualize this genomic data, in context with many data types. Each annotation track in the Genome Browser draws from these “tables” of data in which to build that graphical view of the annotation track and the details pages you see. Each annotation track is based on a table that contains genomic positions, item names, and sometimes additional information. The Genome Browser queries this main table when generating the graphical display. Some tracks also have one or more auxiliary tables, related to the main table by a shared column of data, that contain even more detailed information about the track's items. </a:t>
            </a:r>
          </a:p>
          <a:p>
            <a:pPr eaLnBrk="1" hangingPunct="1">
              <a:defRPr/>
            </a:pPr>
            <a:endParaRPr lang="en-US" altLang="en-US"/>
          </a:p>
          <a:p>
            <a:pPr eaLnBrk="1" hangingPunct="1">
              <a:defRPr/>
            </a:pPr>
            <a:r>
              <a:rPr lang="en-US" altLang="en-US"/>
              <a:t>The Table Browser allows you to access these same tables of data directly, filtering, manipulating and downloading the data in a very customized and flexible manner not possible with the Genome Browser. For example, you may want a list of all the SNPs in a given gene, as in the sample we show here,  Or maybe you want to know what all the known genes are on Chromosome 21.  You could also do a narrow search of only those SNPs that are non-synonymous coding variations found in disease genes. The possibilities of customized searching and data retrieval are nearly endless with the Table Browser..</a:t>
            </a:r>
          </a:p>
        </p:txBody>
      </p:sp>
    </p:spTree>
    <p:extLst>
      <p:ext uri="{BB962C8B-B14F-4D97-AF65-F5344CB8AC3E}">
        <p14:creationId xmlns:p14="http://schemas.microsoft.com/office/powerpoint/2010/main" val="35610389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65B7E570-71C7-304F-8005-CDBB4744962C}"/>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FD4C6578-34FA-E340-870D-CFCBFCA8EF85}"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950F86A0-B0E2-1E49-817A-06FA186D0C73}"/>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CFCFC083-198D-C748-8798-468B1E8BE64F}" type="slidenum">
              <a:rPr lang="en-US" altLang="en-US">
                <a:solidFill>
                  <a:srgbClr val="000000"/>
                </a:solidFill>
              </a:rPr>
              <a:pPr>
                <a:defRPr/>
              </a:pPr>
              <a:t>39</a:t>
            </a:fld>
            <a:endParaRPr lang="en-US" altLang="en-US">
              <a:solidFill>
                <a:srgbClr val="000000"/>
              </a:solidFill>
            </a:endParaRPr>
          </a:p>
        </p:txBody>
      </p:sp>
      <p:sp>
        <p:nvSpPr>
          <p:cNvPr id="227330" name="Rectangle 2">
            <a:extLst>
              <a:ext uri="{FF2B5EF4-FFF2-40B4-BE49-F238E27FC236}">
                <a16:creationId xmlns:a16="http://schemas.microsoft.com/office/drawing/2014/main" id="{8C6F9992-EFDF-7F43-A46D-E059C0DB213E}"/>
              </a:ext>
            </a:extLst>
          </p:cNvPr>
          <p:cNvSpPr>
            <a:spLocks noGrp="1" noRot="1" noChangeAspect="1" noChangeArrowheads="1" noTextEdit="1"/>
          </p:cNvSpPr>
          <p:nvPr>
            <p:ph type="sldImg"/>
          </p:nvPr>
        </p:nvSpPr>
        <p:spPr>
          <a:ln/>
        </p:spPr>
      </p:sp>
      <p:sp>
        <p:nvSpPr>
          <p:cNvPr id="227331" name="Rectangle 3">
            <a:extLst>
              <a:ext uri="{FF2B5EF4-FFF2-40B4-BE49-F238E27FC236}">
                <a16:creationId xmlns:a16="http://schemas.microsoft.com/office/drawing/2014/main" id="{3E88FB0C-9E11-4846-AB79-AE9A85207FA0}"/>
              </a:ext>
            </a:extLst>
          </p:cNvPr>
          <p:cNvSpPr>
            <a:spLocks noGrp="1" noChangeArrowheads="1"/>
          </p:cNvSpPr>
          <p:nvPr>
            <p:ph type="body" idx="1"/>
          </p:nvPr>
        </p:nvSpPr>
        <p:spPr/>
        <p:txBody>
          <a:bodyPr/>
          <a:lstStyle/>
          <a:p>
            <a:pPr>
              <a:defRPr/>
            </a:pPr>
            <a:endParaRPr lang="en-US" altLang="en-US"/>
          </a:p>
        </p:txBody>
      </p:sp>
    </p:spTree>
    <p:extLst>
      <p:ext uri="{BB962C8B-B14F-4D97-AF65-F5344CB8AC3E}">
        <p14:creationId xmlns:p14="http://schemas.microsoft.com/office/powerpoint/2010/main" val="416050701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FB9CAF56-7154-ED49-A89A-B9B41D6CCAC7}"/>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F506B98D-B4B6-4845-A488-1D0E9A06D829}"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94B2889D-9E0F-E94C-8502-98E80D37BCAD}"/>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79A5E5B2-67A8-8A47-BCCF-FFDCB3E1354E}" type="slidenum">
              <a:rPr lang="en-US" altLang="en-US">
                <a:solidFill>
                  <a:srgbClr val="000000"/>
                </a:solidFill>
              </a:rPr>
              <a:pPr>
                <a:defRPr/>
              </a:pPr>
              <a:t>40</a:t>
            </a:fld>
            <a:endParaRPr lang="en-US" altLang="en-US">
              <a:solidFill>
                <a:srgbClr val="000000"/>
              </a:solidFill>
            </a:endParaRPr>
          </a:p>
        </p:txBody>
      </p:sp>
      <p:sp>
        <p:nvSpPr>
          <p:cNvPr id="228354" name="Rectangle 2">
            <a:extLst>
              <a:ext uri="{FF2B5EF4-FFF2-40B4-BE49-F238E27FC236}">
                <a16:creationId xmlns:a16="http://schemas.microsoft.com/office/drawing/2014/main" id="{00411405-EB25-1749-8889-A7678D64508D}"/>
              </a:ext>
            </a:extLst>
          </p:cNvPr>
          <p:cNvSpPr>
            <a:spLocks noGrp="1" noRot="1" noChangeAspect="1" noChangeArrowheads="1" noTextEdit="1"/>
          </p:cNvSpPr>
          <p:nvPr>
            <p:ph type="sldImg"/>
          </p:nvPr>
        </p:nvSpPr>
        <p:spPr>
          <a:ln/>
        </p:spPr>
      </p:sp>
      <p:sp>
        <p:nvSpPr>
          <p:cNvPr id="228355" name="Rectangle 3">
            <a:extLst>
              <a:ext uri="{FF2B5EF4-FFF2-40B4-BE49-F238E27FC236}">
                <a16:creationId xmlns:a16="http://schemas.microsoft.com/office/drawing/2014/main" id="{5AEDCC2F-7FD5-3343-8910-84370E1E0380}"/>
              </a:ext>
            </a:extLst>
          </p:cNvPr>
          <p:cNvSpPr>
            <a:spLocks noGrp="1" noChangeArrowheads="1"/>
          </p:cNvSpPr>
          <p:nvPr>
            <p:ph type="body" idx="1"/>
          </p:nvPr>
        </p:nvSpPr>
        <p:spPr/>
        <p:txBody>
          <a:bodyPr/>
          <a:lstStyle/>
          <a:p>
            <a:pPr>
              <a:defRPr/>
            </a:pPr>
            <a:endParaRPr lang="en-US" altLang="en-US"/>
          </a:p>
        </p:txBody>
      </p:sp>
    </p:spTree>
    <p:extLst>
      <p:ext uri="{BB962C8B-B14F-4D97-AF65-F5344CB8AC3E}">
        <p14:creationId xmlns:p14="http://schemas.microsoft.com/office/powerpoint/2010/main" val="184978535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7B814CD7-AD9D-4640-8415-274182110AB3}"/>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A7C828EC-FFE1-684A-9342-2D1DD892E5D7}"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C5374485-7AF6-7940-B8A2-63C718433DC7}"/>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9B0B6D4C-1D3E-F543-8C18-706426242B88}" type="slidenum">
              <a:rPr lang="en-US" altLang="en-US">
                <a:solidFill>
                  <a:srgbClr val="000000"/>
                </a:solidFill>
              </a:rPr>
              <a:pPr>
                <a:defRPr/>
              </a:pPr>
              <a:t>41</a:t>
            </a:fld>
            <a:endParaRPr lang="en-US" altLang="en-US">
              <a:solidFill>
                <a:srgbClr val="000000"/>
              </a:solidFill>
            </a:endParaRPr>
          </a:p>
        </p:txBody>
      </p:sp>
      <p:sp>
        <p:nvSpPr>
          <p:cNvPr id="263170" name="Rectangle 2">
            <a:extLst>
              <a:ext uri="{FF2B5EF4-FFF2-40B4-BE49-F238E27FC236}">
                <a16:creationId xmlns:a16="http://schemas.microsoft.com/office/drawing/2014/main" id="{EEE4E442-3ABC-764C-AE7D-88E808B337F5}"/>
              </a:ext>
            </a:extLst>
          </p:cNvPr>
          <p:cNvSpPr>
            <a:spLocks noGrp="1" noRot="1" noChangeAspect="1" noChangeArrowheads="1"/>
          </p:cNvSpPr>
          <p:nvPr>
            <p:ph type="sldImg"/>
          </p:nvPr>
        </p:nvSpPr>
        <p:spPr>
          <a:solidFill>
            <a:srgbClr val="FFFFFF"/>
          </a:solidFill>
          <a:ln/>
        </p:spPr>
      </p:sp>
      <p:sp>
        <p:nvSpPr>
          <p:cNvPr id="263171" name="Rectangle 3">
            <a:extLst>
              <a:ext uri="{FF2B5EF4-FFF2-40B4-BE49-F238E27FC236}">
                <a16:creationId xmlns:a16="http://schemas.microsoft.com/office/drawing/2014/main" id="{3CD3774E-780A-1D42-8C3F-CD553D19CABA}"/>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39324574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Times New Roman" charset="0"/>
                <a:ea typeface="ＭＳ Ｐゴシック" charset="-128"/>
              </a:defRPr>
            </a:lvl1pPr>
            <a:lvl2pPr marL="37931725" indent="-37474525" defTabSz="966788">
              <a:spcBef>
                <a:spcPct val="30000"/>
              </a:spcBef>
              <a:defRPr sz="1200">
                <a:solidFill>
                  <a:schemeClr val="tx1"/>
                </a:solidFill>
                <a:latin typeface="Times New Roman" charset="0"/>
                <a:ea typeface="ＭＳ Ｐゴシック" charset="-128"/>
              </a:defRPr>
            </a:lvl2pPr>
            <a:lvl3pPr marL="1143000" indent="-228600" defTabSz="966788">
              <a:spcBef>
                <a:spcPct val="30000"/>
              </a:spcBef>
              <a:defRPr sz="1200">
                <a:solidFill>
                  <a:schemeClr val="tx1"/>
                </a:solidFill>
                <a:latin typeface="Times New Roman" charset="0"/>
                <a:ea typeface="ＭＳ Ｐゴシック" charset="-128"/>
              </a:defRPr>
            </a:lvl3pPr>
            <a:lvl4pPr marL="1600200" indent="-228600" defTabSz="966788">
              <a:spcBef>
                <a:spcPct val="30000"/>
              </a:spcBef>
              <a:defRPr sz="1200">
                <a:solidFill>
                  <a:schemeClr val="tx1"/>
                </a:solidFill>
                <a:latin typeface="Times New Roman" charset="0"/>
                <a:ea typeface="ＭＳ Ｐゴシック" charset="-128"/>
              </a:defRPr>
            </a:lvl4pPr>
            <a:lvl5pPr marL="2057400" indent="-228600" defTabSz="966788">
              <a:spcBef>
                <a:spcPct val="30000"/>
              </a:spcBef>
              <a:defRPr sz="1200">
                <a:solidFill>
                  <a:schemeClr val="tx1"/>
                </a:solidFill>
                <a:latin typeface="Times New Roman" charset="0"/>
                <a:ea typeface="ＭＳ Ｐゴシック" charset="-128"/>
              </a:defRPr>
            </a:lvl5pPr>
            <a:lvl6pPr marL="25146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6pPr>
            <a:lvl7pPr marL="29718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7pPr>
            <a:lvl8pPr marL="34290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8pPr>
            <a:lvl9pPr marL="38862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9pPr>
          </a:lstStyle>
          <a:p>
            <a:pPr>
              <a:spcBef>
                <a:spcPct val="0"/>
              </a:spcBef>
            </a:pPr>
            <a:fld id="{B00FF05D-8355-A542-A3A7-46C125D1E4AD}" type="slidenum">
              <a:rPr lang="en-US" altLang="en-US" sz="1300"/>
              <a:pPr>
                <a:spcBef>
                  <a:spcPct val="0"/>
                </a:spcBef>
              </a:pPr>
              <a:t>5</a:t>
            </a:fld>
            <a:endParaRPr lang="en-US" altLang="en-US" sz="1300"/>
          </a:p>
        </p:txBody>
      </p:sp>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GB" altLang="en-US">
              <a:latin typeface="Times New Roman" charset="0"/>
              <a:ea typeface="ＭＳ Ｐゴシック" charset="-128"/>
            </a:endParaRPr>
          </a:p>
        </p:txBody>
      </p:sp>
    </p:spTree>
    <p:extLst>
      <p:ext uri="{BB962C8B-B14F-4D97-AF65-F5344CB8AC3E}">
        <p14:creationId xmlns:p14="http://schemas.microsoft.com/office/powerpoint/2010/main" val="15900804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5912B484-F2F3-1A4B-880E-807A6D5A2408}"/>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AD9CFFB7-3DC9-A446-BD7B-CD5E1C5CA2D2}"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33B03F70-1A12-674A-BB27-AFCBDB3E7C08}"/>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271DEDF8-563C-5D40-B0CC-88CDB5FBFECB}" type="slidenum">
              <a:rPr lang="en-US" altLang="en-US">
                <a:solidFill>
                  <a:srgbClr val="000000"/>
                </a:solidFill>
              </a:rPr>
              <a:pPr>
                <a:defRPr/>
              </a:pPr>
              <a:t>42</a:t>
            </a:fld>
            <a:endParaRPr lang="en-US" altLang="en-US">
              <a:solidFill>
                <a:srgbClr val="000000"/>
              </a:solidFill>
            </a:endParaRPr>
          </a:p>
        </p:txBody>
      </p:sp>
      <p:sp>
        <p:nvSpPr>
          <p:cNvPr id="230402" name="Rectangle 2">
            <a:extLst>
              <a:ext uri="{FF2B5EF4-FFF2-40B4-BE49-F238E27FC236}">
                <a16:creationId xmlns:a16="http://schemas.microsoft.com/office/drawing/2014/main" id="{7010C0D5-6BCE-6A46-85D5-46B6C5D3C26A}"/>
              </a:ext>
            </a:extLst>
          </p:cNvPr>
          <p:cNvSpPr>
            <a:spLocks noGrp="1" noRot="1" noChangeAspect="1" noChangeArrowheads="1" noTextEdit="1"/>
          </p:cNvSpPr>
          <p:nvPr>
            <p:ph type="sldImg"/>
          </p:nvPr>
        </p:nvSpPr>
        <p:spPr>
          <a:ln/>
        </p:spPr>
      </p:sp>
      <p:sp>
        <p:nvSpPr>
          <p:cNvPr id="230403" name="Rectangle 3">
            <a:extLst>
              <a:ext uri="{FF2B5EF4-FFF2-40B4-BE49-F238E27FC236}">
                <a16:creationId xmlns:a16="http://schemas.microsoft.com/office/drawing/2014/main" id="{D2A5EE0F-C2A9-3646-AA2F-151243A29938}"/>
              </a:ext>
            </a:extLst>
          </p:cNvPr>
          <p:cNvSpPr>
            <a:spLocks noGrp="1" noChangeArrowheads="1"/>
          </p:cNvSpPr>
          <p:nvPr>
            <p:ph type="body" idx="1"/>
          </p:nvPr>
        </p:nvSpPr>
        <p:spPr/>
        <p:txBody>
          <a:bodyPr/>
          <a:lstStyle/>
          <a:p>
            <a:pPr>
              <a:defRPr/>
            </a:pPr>
            <a:endParaRPr lang="en-US" altLang="en-US"/>
          </a:p>
        </p:txBody>
      </p:sp>
    </p:spTree>
    <p:extLst>
      <p:ext uri="{BB962C8B-B14F-4D97-AF65-F5344CB8AC3E}">
        <p14:creationId xmlns:p14="http://schemas.microsoft.com/office/powerpoint/2010/main" val="312876690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37BDC3D9-6E19-4E4B-9697-D80DAFD6904C}"/>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C5A5CFAD-AF1C-6D47-A079-AD1E38BB2FBE}"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061ABAE9-AB52-F142-9005-27E0A11A418E}"/>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25B14695-4272-9E44-B1A9-787E354DB53B}" type="slidenum">
              <a:rPr lang="en-US" altLang="en-US">
                <a:solidFill>
                  <a:srgbClr val="000000"/>
                </a:solidFill>
              </a:rPr>
              <a:pPr>
                <a:defRPr/>
              </a:pPr>
              <a:t>43</a:t>
            </a:fld>
            <a:endParaRPr lang="en-US" altLang="en-US">
              <a:solidFill>
                <a:srgbClr val="000000"/>
              </a:solidFill>
            </a:endParaRPr>
          </a:p>
        </p:txBody>
      </p:sp>
      <p:sp>
        <p:nvSpPr>
          <p:cNvPr id="231426" name="Rectangle 2">
            <a:extLst>
              <a:ext uri="{FF2B5EF4-FFF2-40B4-BE49-F238E27FC236}">
                <a16:creationId xmlns:a16="http://schemas.microsoft.com/office/drawing/2014/main" id="{1D3B5320-1C48-7B45-ABFC-FB91ED3F8303}"/>
              </a:ext>
            </a:extLst>
          </p:cNvPr>
          <p:cNvSpPr>
            <a:spLocks noGrp="1" noRot="1" noChangeAspect="1" noChangeArrowheads="1" noTextEdit="1"/>
          </p:cNvSpPr>
          <p:nvPr>
            <p:ph type="sldImg"/>
          </p:nvPr>
        </p:nvSpPr>
        <p:spPr>
          <a:ln/>
        </p:spPr>
      </p:sp>
      <p:sp>
        <p:nvSpPr>
          <p:cNvPr id="231427" name="Rectangle 3">
            <a:extLst>
              <a:ext uri="{FF2B5EF4-FFF2-40B4-BE49-F238E27FC236}">
                <a16:creationId xmlns:a16="http://schemas.microsoft.com/office/drawing/2014/main" id="{EFD7A8F3-7466-F94C-9D83-33003D102BE0}"/>
              </a:ext>
            </a:extLst>
          </p:cNvPr>
          <p:cNvSpPr>
            <a:spLocks noGrp="1" noChangeArrowheads="1"/>
          </p:cNvSpPr>
          <p:nvPr>
            <p:ph type="body" idx="1"/>
          </p:nvPr>
        </p:nvSpPr>
        <p:spPr/>
        <p:txBody>
          <a:bodyPr/>
          <a:lstStyle/>
          <a:p>
            <a:pPr>
              <a:defRPr/>
            </a:pPr>
            <a:endParaRPr lang="en-US" altLang="en-US"/>
          </a:p>
        </p:txBody>
      </p:sp>
    </p:spTree>
    <p:extLst>
      <p:ext uri="{BB962C8B-B14F-4D97-AF65-F5344CB8AC3E}">
        <p14:creationId xmlns:p14="http://schemas.microsoft.com/office/powerpoint/2010/main" val="34784810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BB6E76DD-03CD-F149-8525-E7623B1F9B78}"/>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DF506BEA-88C1-534D-9CD5-91AF497EDA52}"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D44B6168-35DD-6046-936E-17E08478D9B1}"/>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0C1BA2E4-CD76-2644-AD61-83BEADFDC411}" type="slidenum">
              <a:rPr lang="en-US" altLang="en-US">
                <a:solidFill>
                  <a:srgbClr val="000000"/>
                </a:solidFill>
              </a:rPr>
              <a:pPr>
                <a:defRPr/>
              </a:pPr>
              <a:t>44</a:t>
            </a:fld>
            <a:endParaRPr lang="en-US" altLang="en-US">
              <a:solidFill>
                <a:srgbClr val="000000"/>
              </a:solidFill>
            </a:endParaRPr>
          </a:p>
        </p:txBody>
      </p:sp>
      <p:sp>
        <p:nvSpPr>
          <p:cNvPr id="232450" name="Rectangle 2">
            <a:extLst>
              <a:ext uri="{FF2B5EF4-FFF2-40B4-BE49-F238E27FC236}">
                <a16:creationId xmlns:a16="http://schemas.microsoft.com/office/drawing/2014/main" id="{58539B73-1716-5C4E-BAAB-757BBC36B97A}"/>
              </a:ext>
            </a:extLst>
          </p:cNvPr>
          <p:cNvSpPr>
            <a:spLocks noGrp="1" noRot="1" noChangeAspect="1" noChangeArrowheads="1" noTextEdit="1"/>
          </p:cNvSpPr>
          <p:nvPr>
            <p:ph type="sldImg"/>
          </p:nvPr>
        </p:nvSpPr>
        <p:spPr>
          <a:ln/>
        </p:spPr>
      </p:sp>
      <p:sp>
        <p:nvSpPr>
          <p:cNvPr id="232451" name="Rectangle 3">
            <a:extLst>
              <a:ext uri="{FF2B5EF4-FFF2-40B4-BE49-F238E27FC236}">
                <a16:creationId xmlns:a16="http://schemas.microsoft.com/office/drawing/2014/main" id="{7FF0B7DB-94D5-4749-B3DE-F5661A1F065B}"/>
              </a:ext>
            </a:extLst>
          </p:cNvPr>
          <p:cNvSpPr>
            <a:spLocks noGrp="1" noChangeArrowheads="1"/>
          </p:cNvSpPr>
          <p:nvPr>
            <p:ph type="body" idx="1"/>
          </p:nvPr>
        </p:nvSpPr>
        <p:spPr/>
        <p:txBody>
          <a:bodyPr/>
          <a:lstStyle/>
          <a:p>
            <a:pPr>
              <a:defRPr/>
            </a:pPr>
            <a:endParaRPr lang="en-US" altLang="en-US"/>
          </a:p>
        </p:txBody>
      </p:sp>
    </p:spTree>
    <p:extLst>
      <p:ext uri="{BB962C8B-B14F-4D97-AF65-F5344CB8AC3E}">
        <p14:creationId xmlns:p14="http://schemas.microsoft.com/office/powerpoint/2010/main" val="18036649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030249EC-36D7-B042-A3AD-C9609C16F424}"/>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A07AFBB0-39A8-9D4C-9748-7F4925F7A786}"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753A371B-57E2-9F40-BF5C-6966AE5B32DB}"/>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B1A1C2D2-9F24-0E48-9EB8-A165E7C3EB4B}" type="slidenum">
              <a:rPr lang="en-US" altLang="en-US">
                <a:solidFill>
                  <a:srgbClr val="000000"/>
                </a:solidFill>
              </a:rPr>
              <a:pPr>
                <a:defRPr/>
              </a:pPr>
              <a:t>45</a:t>
            </a:fld>
            <a:endParaRPr lang="en-US" altLang="en-US">
              <a:solidFill>
                <a:srgbClr val="000000"/>
              </a:solidFill>
            </a:endParaRPr>
          </a:p>
        </p:txBody>
      </p:sp>
      <p:sp>
        <p:nvSpPr>
          <p:cNvPr id="254978" name="Rectangle 2">
            <a:extLst>
              <a:ext uri="{FF2B5EF4-FFF2-40B4-BE49-F238E27FC236}">
                <a16:creationId xmlns:a16="http://schemas.microsoft.com/office/drawing/2014/main" id="{5EA78A02-E9C3-E74B-8527-D2EB9D2EE7E0}"/>
              </a:ext>
            </a:extLst>
          </p:cNvPr>
          <p:cNvSpPr>
            <a:spLocks noGrp="1" noRot="1" noChangeAspect="1" noChangeArrowheads="1"/>
          </p:cNvSpPr>
          <p:nvPr>
            <p:ph type="sldImg"/>
          </p:nvPr>
        </p:nvSpPr>
        <p:spPr>
          <a:solidFill>
            <a:srgbClr val="FFFFFF"/>
          </a:solidFill>
          <a:ln/>
        </p:spPr>
      </p:sp>
      <p:sp>
        <p:nvSpPr>
          <p:cNvPr id="254979" name="Rectangle 3">
            <a:extLst>
              <a:ext uri="{FF2B5EF4-FFF2-40B4-BE49-F238E27FC236}">
                <a16:creationId xmlns:a16="http://schemas.microsoft.com/office/drawing/2014/main" id="{4212D8EE-0E63-084F-9078-146925D2591A}"/>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24470649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C4450433-F32A-C143-820E-AD92B8E418C9}"/>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C7B1B7DC-3EC9-6845-8941-06133656BAFE}"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26996967-B994-4E4D-8F3A-9C339D7DCF73}"/>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D52744EF-718B-9E4A-B66C-9F669B03DF72}" type="slidenum">
              <a:rPr lang="en-US" altLang="en-US">
                <a:solidFill>
                  <a:srgbClr val="000000"/>
                </a:solidFill>
              </a:rPr>
              <a:pPr>
                <a:defRPr/>
              </a:pPr>
              <a:t>46</a:t>
            </a:fld>
            <a:endParaRPr lang="en-US" altLang="en-US">
              <a:solidFill>
                <a:srgbClr val="000000"/>
              </a:solidFill>
            </a:endParaRPr>
          </a:p>
        </p:txBody>
      </p:sp>
      <p:sp>
        <p:nvSpPr>
          <p:cNvPr id="267266" name="Rectangle 2">
            <a:extLst>
              <a:ext uri="{FF2B5EF4-FFF2-40B4-BE49-F238E27FC236}">
                <a16:creationId xmlns:a16="http://schemas.microsoft.com/office/drawing/2014/main" id="{F5EE752F-909F-644D-A057-C3E8996AA8A0}"/>
              </a:ext>
            </a:extLst>
          </p:cNvPr>
          <p:cNvSpPr>
            <a:spLocks noGrp="1" noRot="1" noChangeAspect="1" noChangeArrowheads="1"/>
          </p:cNvSpPr>
          <p:nvPr>
            <p:ph type="sldImg"/>
          </p:nvPr>
        </p:nvSpPr>
        <p:spPr>
          <a:solidFill>
            <a:srgbClr val="FFFFFF"/>
          </a:solidFill>
          <a:ln/>
        </p:spPr>
      </p:sp>
      <p:sp>
        <p:nvSpPr>
          <p:cNvPr id="267267" name="Rectangle 3">
            <a:extLst>
              <a:ext uri="{FF2B5EF4-FFF2-40B4-BE49-F238E27FC236}">
                <a16:creationId xmlns:a16="http://schemas.microsoft.com/office/drawing/2014/main" id="{B672FDC1-57DF-D84D-8886-74E6BC2DEA60}"/>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25635907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EE9982D0-3DA3-D244-AC10-BA500C4FF638}"/>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FF522BCD-EC00-C244-AB13-0439C7F224D3}"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9EA41844-C891-D241-B8C9-104DD8D972F3}"/>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27AE040C-5878-2140-B314-455EEC42D7AC}" type="slidenum">
              <a:rPr lang="en-US" altLang="en-US">
                <a:solidFill>
                  <a:srgbClr val="000000"/>
                </a:solidFill>
              </a:rPr>
              <a:pPr>
                <a:defRPr/>
              </a:pPr>
              <a:t>47</a:t>
            </a:fld>
            <a:endParaRPr lang="en-US" altLang="en-US">
              <a:solidFill>
                <a:srgbClr val="000000"/>
              </a:solidFill>
            </a:endParaRPr>
          </a:p>
        </p:txBody>
      </p:sp>
      <p:sp>
        <p:nvSpPr>
          <p:cNvPr id="277506" name="Rectangle 2">
            <a:extLst>
              <a:ext uri="{FF2B5EF4-FFF2-40B4-BE49-F238E27FC236}">
                <a16:creationId xmlns:a16="http://schemas.microsoft.com/office/drawing/2014/main" id="{F1DF3A3C-7E38-424B-8D75-1D22F1FC1597}"/>
              </a:ext>
            </a:extLst>
          </p:cNvPr>
          <p:cNvSpPr>
            <a:spLocks noGrp="1" noRot="1" noChangeAspect="1" noChangeArrowheads="1"/>
          </p:cNvSpPr>
          <p:nvPr>
            <p:ph type="sldImg"/>
          </p:nvPr>
        </p:nvSpPr>
        <p:spPr>
          <a:solidFill>
            <a:srgbClr val="FFFFFF"/>
          </a:solidFill>
          <a:ln/>
        </p:spPr>
      </p:sp>
      <p:sp>
        <p:nvSpPr>
          <p:cNvPr id="277507" name="Rectangle 3">
            <a:extLst>
              <a:ext uri="{FF2B5EF4-FFF2-40B4-BE49-F238E27FC236}">
                <a16:creationId xmlns:a16="http://schemas.microsoft.com/office/drawing/2014/main" id="{8A6963B1-FB22-F040-9CD7-FB16AD9B10BC}"/>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233468412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7536277A-F532-7645-A65A-BB9F65F46CEB}"/>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BA47B435-4E64-4742-8563-89109C2B81D9}"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B2A13E30-22C0-7844-BCA6-D2905C75AE90}"/>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5E18ABD3-8800-1B4E-9273-AB61BDE87B69}" type="slidenum">
              <a:rPr lang="en-US" altLang="en-US">
                <a:solidFill>
                  <a:srgbClr val="000000"/>
                </a:solidFill>
              </a:rPr>
              <a:pPr>
                <a:defRPr/>
              </a:pPr>
              <a:t>48</a:t>
            </a:fld>
            <a:endParaRPr lang="en-US" altLang="en-US">
              <a:solidFill>
                <a:srgbClr val="000000"/>
              </a:solidFill>
            </a:endParaRPr>
          </a:p>
        </p:txBody>
      </p:sp>
      <p:sp>
        <p:nvSpPr>
          <p:cNvPr id="233474" name="Rectangle 2">
            <a:extLst>
              <a:ext uri="{FF2B5EF4-FFF2-40B4-BE49-F238E27FC236}">
                <a16:creationId xmlns:a16="http://schemas.microsoft.com/office/drawing/2014/main" id="{B885DA9A-33DB-9943-ACF2-DFFC37D7EA9A}"/>
              </a:ext>
            </a:extLst>
          </p:cNvPr>
          <p:cNvSpPr>
            <a:spLocks noGrp="1" noRot="1" noChangeAspect="1" noChangeArrowheads="1" noTextEdit="1"/>
          </p:cNvSpPr>
          <p:nvPr>
            <p:ph type="sldImg"/>
          </p:nvPr>
        </p:nvSpPr>
        <p:spPr>
          <a:ln/>
        </p:spPr>
      </p:sp>
      <p:sp>
        <p:nvSpPr>
          <p:cNvPr id="233475" name="Rectangle 3">
            <a:extLst>
              <a:ext uri="{FF2B5EF4-FFF2-40B4-BE49-F238E27FC236}">
                <a16:creationId xmlns:a16="http://schemas.microsoft.com/office/drawing/2014/main" id="{809419AA-EFAE-1641-8E55-164236E918D9}"/>
              </a:ext>
            </a:extLst>
          </p:cNvPr>
          <p:cNvSpPr>
            <a:spLocks noGrp="1" noChangeArrowheads="1"/>
          </p:cNvSpPr>
          <p:nvPr>
            <p:ph type="body" idx="1"/>
          </p:nvPr>
        </p:nvSpPr>
        <p:spPr/>
        <p:txBody>
          <a:bodyPr/>
          <a:lstStyle/>
          <a:p>
            <a:pPr>
              <a:defRPr/>
            </a:pPr>
            <a:endParaRPr lang="en-US" altLang="en-US"/>
          </a:p>
        </p:txBody>
      </p:sp>
    </p:spTree>
    <p:extLst>
      <p:ext uri="{BB962C8B-B14F-4D97-AF65-F5344CB8AC3E}">
        <p14:creationId xmlns:p14="http://schemas.microsoft.com/office/powerpoint/2010/main" val="66565519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F74CD9F4-9ABF-7E4D-8D61-88D243E48BC7}"/>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AA05E735-D020-754D-9201-504120959DD7}" type="datetime5">
              <a:rPr lang="en-US" altLang="en-US">
                <a:solidFill>
                  <a:srgbClr val="000000"/>
                </a:solidFill>
              </a:rPr>
              <a:pPr>
                <a:defRPr/>
              </a:pPr>
              <a:t>12-Nov-19</a:t>
            </a:fld>
            <a:endParaRPr lang="en-US" altLang="en-US">
              <a:solidFill>
                <a:srgbClr val="000000"/>
              </a:solidFill>
            </a:endParaRPr>
          </a:p>
        </p:txBody>
      </p:sp>
      <p:sp>
        <p:nvSpPr>
          <p:cNvPr id="7" name="Rectangle 7">
            <a:extLst>
              <a:ext uri="{FF2B5EF4-FFF2-40B4-BE49-F238E27FC236}">
                <a16:creationId xmlns:a16="http://schemas.microsoft.com/office/drawing/2014/main" id="{C74CEEAF-1D02-AC44-B7BB-4DDCEEDD4D63}"/>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F67D32A8-9662-5E43-A765-AF91EE28BECA}" type="slidenum">
              <a:rPr lang="en-US" altLang="en-US">
                <a:solidFill>
                  <a:srgbClr val="000000"/>
                </a:solidFill>
              </a:rPr>
              <a:pPr>
                <a:defRPr/>
              </a:pPr>
              <a:t>49</a:t>
            </a:fld>
            <a:endParaRPr lang="en-US" altLang="en-US">
              <a:solidFill>
                <a:srgbClr val="000000"/>
              </a:solidFill>
            </a:endParaRPr>
          </a:p>
        </p:txBody>
      </p:sp>
      <p:sp>
        <p:nvSpPr>
          <p:cNvPr id="299010" name="Rectangle 2">
            <a:extLst>
              <a:ext uri="{FF2B5EF4-FFF2-40B4-BE49-F238E27FC236}">
                <a16:creationId xmlns:a16="http://schemas.microsoft.com/office/drawing/2014/main" id="{3A618137-DD64-EF42-8809-51C4A5553569}"/>
              </a:ext>
            </a:extLst>
          </p:cNvPr>
          <p:cNvSpPr>
            <a:spLocks noGrp="1" noRot="1" noChangeAspect="1" noChangeArrowheads="1"/>
          </p:cNvSpPr>
          <p:nvPr>
            <p:ph type="sldImg"/>
          </p:nvPr>
        </p:nvSpPr>
        <p:spPr>
          <a:solidFill>
            <a:srgbClr val="FFFFFF"/>
          </a:solidFill>
          <a:ln/>
        </p:spPr>
      </p:sp>
      <p:sp>
        <p:nvSpPr>
          <p:cNvPr id="299011" name="Rectangle 3">
            <a:extLst>
              <a:ext uri="{FF2B5EF4-FFF2-40B4-BE49-F238E27FC236}">
                <a16:creationId xmlns:a16="http://schemas.microsoft.com/office/drawing/2014/main" id="{CABD3F65-BF53-CD4A-B1AB-49BECB027D37}"/>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a:defRPr/>
            </a:pPr>
            <a:endParaRPr lang="en-US" altLang="en-US"/>
          </a:p>
        </p:txBody>
      </p:sp>
    </p:spTree>
    <p:extLst>
      <p:ext uri="{BB962C8B-B14F-4D97-AF65-F5344CB8AC3E}">
        <p14:creationId xmlns:p14="http://schemas.microsoft.com/office/powerpoint/2010/main" val="803889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Times New Roman" charset="0"/>
                <a:ea typeface="ＭＳ Ｐゴシック" charset="-128"/>
              </a:defRPr>
            </a:lvl1pPr>
            <a:lvl2pPr marL="37931725" indent="-37474525" defTabSz="966788">
              <a:spcBef>
                <a:spcPct val="30000"/>
              </a:spcBef>
              <a:defRPr sz="1200">
                <a:solidFill>
                  <a:schemeClr val="tx1"/>
                </a:solidFill>
                <a:latin typeface="Times New Roman" charset="0"/>
                <a:ea typeface="ＭＳ Ｐゴシック" charset="-128"/>
              </a:defRPr>
            </a:lvl2pPr>
            <a:lvl3pPr marL="1143000" indent="-228600" defTabSz="966788">
              <a:spcBef>
                <a:spcPct val="30000"/>
              </a:spcBef>
              <a:defRPr sz="1200">
                <a:solidFill>
                  <a:schemeClr val="tx1"/>
                </a:solidFill>
                <a:latin typeface="Times New Roman" charset="0"/>
                <a:ea typeface="ＭＳ Ｐゴシック" charset="-128"/>
              </a:defRPr>
            </a:lvl3pPr>
            <a:lvl4pPr marL="1600200" indent="-228600" defTabSz="966788">
              <a:spcBef>
                <a:spcPct val="30000"/>
              </a:spcBef>
              <a:defRPr sz="1200">
                <a:solidFill>
                  <a:schemeClr val="tx1"/>
                </a:solidFill>
                <a:latin typeface="Times New Roman" charset="0"/>
                <a:ea typeface="ＭＳ Ｐゴシック" charset="-128"/>
              </a:defRPr>
            </a:lvl4pPr>
            <a:lvl5pPr marL="2057400" indent="-228600" defTabSz="966788">
              <a:spcBef>
                <a:spcPct val="30000"/>
              </a:spcBef>
              <a:defRPr sz="1200">
                <a:solidFill>
                  <a:schemeClr val="tx1"/>
                </a:solidFill>
                <a:latin typeface="Times New Roman" charset="0"/>
                <a:ea typeface="ＭＳ Ｐゴシック" charset="-128"/>
              </a:defRPr>
            </a:lvl5pPr>
            <a:lvl6pPr marL="25146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6pPr>
            <a:lvl7pPr marL="29718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7pPr>
            <a:lvl8pPr marL="34290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8pPr>
            <a:lvl9pPr marL="3886200" indent="-228600" defTabSz="966788" eaLnBrk="0" fontAlgn="base" hangingPunct="0">
              <a:spcBef>
                <a:spcPct val="30000"/>
              </a:spcBef>
              <a:spcAft>
                <a:spcPct val="0"/>
              </a:spcAft>
              <a:defRPr sz="1200">
                <a:solidFill>
                  <a:schemeClr val="tx1"/>
                </a:solidFill>
                <a:latin typeface="Times New Roman" charset="0"/>
                <a:ea typeface="ＭＳ Ｐゴシック" charset="-128"/>
              </a:defRPr>
            </a:lvl9pPr>
          </a:lstStyle>
          <a:p>
            <a:pPr>
              <a:spcBef>
                <a:spcPct val="0"/>
              </a:spcBef>
            </a:pPr>
            <a:fld id="{EC4274C4-ED4E-4A4C-9283-FE5DE6E710D6}" type="slidenum">
              <a:rPr lang="en-US" altLang="en-US" sz="1300"/>
              <a:pPr>
                <a:spcBef>
                  <a:spcPct val="0"/>
                </a:spcBef>
              </a:pPr>
              <a:t>6</a:t>
            </a:fld>
            <a:endParaRPr lang="en-US" altLang="en-US" sz="1300"/>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charset="0"/>
                <a:ea typeface="ＭＳ Ｐゴシック" charset="-128"/>
              </a:rPr>
              <a:t>Goal= nonredundant set of genes/proteins for each organism represented</a:t>
            </a:r>
          </a:p>
          <a:p>
            <a:pPr eaLnBrk="1" hangingPunct="1"/>
            <a:r>
              <a:rPr lang="en-US" altLang="en-US">
                <a:latin typeface="Times New Roman" charset="0"/>
                <a:ea typeface="ＭＳ Ｐゴシック" charset="-128"/>
              </a:rPr>
              <a:t>Model= comes from analysis of genomic content from organism assembly</a:t>
            </a:r>
          </a:p>
          <a:p>
            <a:pPr eaLnBrk="1" hangingPunct="1"/>
            <a:r>
              <a:rPr lang="en-US" altLang="en-US">
                <a:latin typeface="Times New Roman" charset="0"/>
                <a:ea typeface="ＭＳ Ｐゴシック" charset="-128"/>
              </a:rPr>
              <a:t>Reannotation of microbial genomes, for example.</a:t>
            </a:r>
          </a:p>
        </p:txBody>
      </p:sp>
    </p:spTree>
    <p:extLst>
      <p:ext uri="{BB962C8B-B14F-4D97-AF65-F5344CB8AC3E}">
        <p14:creationId xmlns:p14="http://schemas.microsoft.com/office/powerpoint/2010/main" val="18806590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Slide Image Placeholder 1"/>
          <p:cNvSpPr>
            <a:spLocks noGrp="1" noRot="1" noChangeAspect="1" noTextEdit="1"/>
          </p:cNvSpPr>
          <p:nvPr>
            <p:ph type="sldImg"/>
          </p:nvPr>
        </p:nvSpPr>
        <p:spPr>
          <a:ln/>
        </p:spPr>
      </p:sp>
      <p:sp>
        <p:nvSpPr>
          <p:cNvPr id="7782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Times New Roman" charset="0"/>
                <a:ea typeface="ＭＳ Ｐゴシック" charset="-128"/>
              </a:rPr>
              <a:t>The first letter in the accession makes a notation of the source database - SRA, EBI, or DDBJ </a:t>
            </a:r>
          </a:p>
        </p:txBody>
      </p:sp>
      <p:sp>
        <p:nvSpPr>
          <p:cNvPr id="7782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Arial" charset="0"/>
                <a:ea typeface="ＭＳ Ｐゴシック" charset="-128"/>
              </a:defRPr>
            </a:lvl1pPr>
            <a:lvl2pPr marL="742950" indent="-285750" defTabSz="966788">
              <a:defRPr>
                <a:solidFill>
                  <a:schemeClr val="tx1"/>
                </a:solidFill>
                <a:latin typeface="Arial" charset="0"/>
                <a:ea typeface="ＭＳ Ｐゴシック" charset="-128"/>
              </a:defRPr>
            </a:lvl2pPr>
            <a:lvl3pPr marL="1143000" indent="-228600" defTabSz="966788">
              <a:defRPr>
                <a:solidFill>
                  <a:schemeClr val="tx1"/>
                </a:solidFill>
                <a:latin typeface="Arial" charset="0"/>
                <a:ea typeface="ＭＳ Ｐゴシック" charset="-128"/>
              </a:defRPr>
            </a:lvl3pPr>
            <a:lvl4pPr marL="1600200" indent="-228600" defTabSz="966788">
              <a:defRPr>
                <a:solidFill>
                  <a:schemeClr val="tx1"/>
                </a:solidFill>
                <a:latin typeface="Arial" charset="0"/>
                <a:ea typeface="ＭＳ Ｐゴシック" charset="-128"/>
              </a:defRPr>
            </a:lvl4pPr>
            <a:lvl5pPr marL="2057400" indent="-228600" defTabSz="966788">
              <a:defRPr>
                <a:solidFill>
                  <a:schemeClr val="tx1"/>
                </a:solidFill>
                <a:latin typeface="Arial" charset="0"/>
                <a:ea typeface="ＭＳ Ｐゴシック" charset="-128"/>
              </a:defRPr>
            </a:lvl5pPr>
            <a:lvl6pPr marL="2514600" indent="-228600" defTabSz="966788" eaLnBrk="0" fontAlgn="base" hangingPunct="0">
              <a:spcBef>
                <a:spcPct val="0"/>
              </a:spcBef>
              <a:spcAft>
                <a:spcPct val="0"/>
              </a:spcAft>
              <a:defRPr>
                <a:solidFill>
                  <a:schemeClr val="tx1"/>
                </a:solidFill>
                <a:latin typeface="Arial" charset="0"/>
                <a:ea typeface="ＭＳ Ｐゴシック" charset="-128"/>
              </a:defRPr>
            </a:lvl6pPr>
            <a:lvl7pPr marL="2971800" indent="-228600" defTabSz="966788" eaLnBrk="0" fontAlgn="base" hangingPunct="0">
              <a:spcBef>
                <a:spcPct val="0"/>
              </a:spcBef>
              <a:spcAft>
                <a:spcPct val="0"/>
              </a:spcAft>
              <a:defRPr>
                <a:solidFill>
                  <a:schemeClr val="tx1"/>
                </a:solidFill>
                <a:latin typeface="Arial" charset="0"/>
                <a:ea typeface="ＭＳ Ｐゴシック" charset="-128"/>
              </a:defRPr>
            </a:lvl7pPr>
            <a:lvl8pPr marL="3429000" indent="-228600" defTabSz="966788" eaLnBrk="0" fontAlgn="base" hangingPunct="0">
              <a:spcBef>
                <a:spcPct val="0"/>
              </a:spcBef>
              <a:spcAft>
                <a:spcPct val="0"/>
              </a:spcAft>
              <a:defRPr>
                <a:solidFill>
                  <a:schemeClr val="tx1"/>
                </a:solidFill>
                <a:latin typeface="Arial" charset="0"/>
                <a:ea typeface="ＭＳ Ｐゴシック" charset="-128"/>
              </a:defRPr>
            </a:lvl8pPr>
            <a:lvl9pPr marL="3886200" indent="-228600" defTabSz="966788" eaLnBrk="0" fontAlgn="base" hangingPunct="0">
              <a:spcBef>
                <a:spcPct val="0"/>
              </a:spcBef>
              <a:spcAft>
                <a:spcPct val="0"/>
              </a:spcAft>
              <a:defRPr>
                <a:solidFill>
                  <a:schemeClr val="tx1"/>
                </a:solidFill>
                <a:latin typeface="Arial" charset="0"/>
                <a:ea typeface="ＭＳ Ｐゴシック" charset="-128"/>
              </a:defRPr>
            </a:lvl9pPr>
          </a:lstStyle>
          <a:p>
            <a:fld id="{ECC0BAED-8FBC-284B-A16F-89283D112364}" type="slidenum">
              <a:rPr lang="en-US" altLang="en-US">
                <a:latin typeface="Times New Roman" charset="0"/>
              </a:rPr>
              <a:pPr/>
              <a:t>7</a:t>
            </a:fld>
            <a:endParaRPr lang="en-US" altLang="en-US">
              <a:latin typeface="Times New Roman" charset="0"/>
            </a:endParaRPr>
          </a:p>
        </p:txBody>
      </p:sp>
    </p:spTree>
    <p:extLst>
      <p:ext uri="{BB962C8B-B14F-4D97-AF65-F5344CB8AC3E}">
        <p14:creationId xmlns:p14="http://schemas.microsoft.com/office/powerpoint/2010/main" val="19574992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a:ln/>
        </p:spPr>
      </p:sp>
      <p:sp>
        <p:nvSpPr>
          <p:cNvPr id="6758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Times New Roman" charset="0"/>
                <a:ea typeface="ＭＳ Ｐゴシック" charset="-128"/>
              </a:rPr>
              <a:t>The first letter in the accession makes a notation of the source database - SRA, EBI, or DDBJ </a:t>
            </a:r>
          </a:p>
        </p:txBody>
      </p:sp>
      <p:sp>
        <p:nvSpPr>
          <p:cNvPr id="6758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Arial" charset="0"/>
                <a:ea typeface="ＭＳ Ｐゴシック" charset="-128"/>
              </a:defRPr>
            </a:lvl1pPr>
            <a:lvl2pPr marL="742950" indent="-285750" defTabSz="966788">
              <a:defRPr>
                <a:solidFill>
                  <a:schemeClr val="tx1"/>
                </a:solidFill>
                <a:latin typeface="Arial" charset="0"/>
                <a:ea typeface="ＭＳ Ｐゴシック" charset="-128"/>
              </a:defRPr>
            </a:lvl2pPr>
            <a:lvl3pPr marL="1143000" indent="-228600" defTabSz="966788">
              <a:defRPr>
                <a:solidFill>
                  <a:schemeClr val="tx1"/>
                </a:solidFill>
                <a:latin typeface="Arial" charset="0"/>
                <a:ea typeface="ＭＳ Ｐゴシック" charset="-128"/>
              </a:defRPr>
            </a:lvl3pPr>
            <a:lvl4pPr marL="1600200" indent="-228600" defTabSz="966788">
              <a:defRPr>
                <a:solidFill>
                  <a:schemeClr val="tx1"/>
                </a:solidFill>
                <a:latin typeface="Arial" charset="0"/>
                <a:ea typeface="ＭＳ Ｐゴシック" charset="-128"/>
              </a:defRPr>
            </a:lvl4pPr>
            <a:lvl5pPr marL="2057400" indent="-228600" defTabSz="966788">
              <a:defRPr>
                <a:solidFill>
                  <a:schemeClr val="tx1"/>
                </a:solidFill>
                <a:latin typeface="Arial" charset="0"/>
                <a:ea typeface="ＭＳ Ｐゴシック" charset="-128"/>
              </a:defRPr>
            </a:lvl5pPr>
            <a:lvl6pPr marL="2514600" indent="-228600" defTabSz="966788" eaLnBrk="0" fontAlgn="base" hangingPunct="0">
              <a:spcBef>
                <a:spcPct val="0"/>
              </a:spcBef>
              <a:spcAft>
                <a:spcPct val="0"/>
              </a:spcAft>
              <a:defRPr>
                <a:solidFill>
                  <a:schemeClr val="tx1"/>
                </a:solidFill>
                <a:latin typeface="Arial" charset="0"/>
                <a:ea typeface="ＭＳ Ｐゴシック" charset="-128"/>
              </a:defRPr>
            </a:lvl6pPr>
            <a:lvl7pPr marL="2971800" indent="-228600" defTabSz="966788" eaLnBrk="0" fontAlgn="base" hangingPunct="0">
              <a:spcBef>
                <a:spcPct val="0"/>
              </a:spcBef>
              <a:spcAft>
                <a:spcPct val="0"/>
              </a:spcAft>
              <a:defRPr>
                <a:solidFill>
                  <a:schemeClr val="tx1"/>
                </a:solidFill>
                <a:latin typeface="Arial" charset="0"/>
                <a:ea typeface="ＭＳ Ｐゴシック" charset="-128"/>
              </a:defRPr>
            </a:lvl7pPr>
            <a:lvl8pPr marL="3429000" indent="-228600" defTabSz="966788" eaLnBrk="0" fontAlgn="base" hangingPunct="0">
              <a:spcBef>
                <a:spcPct val="0"/>
              </a:spcBef>
              <a:spcAft>
                <a:spcPct val="0"/>
              </a:spcAft>
              <a:defRPr>
                <a:solidFill>
                  <a:schemeClr val="tx1"/>
                </a:solidFill>
                <a:latin typeface="Arial" charset="0"/>
                <a:ea typeface="ＭＳ Ｐゴシック" charset="-128"/>
              </a:defRPr>
            </a:lvl8pPr>
            <a:lvl9pPr marL="3886200" indent="-228600" defTabSz="966788" eaLnBrk="0" fontAlgn="base" hangingPunct="0">
              <a:spcBef>
                <a:spcPct val="0"/>
              </a:spcBef>
              <a:spcAft>
                <a:spcPct val="0"/>
              </a:spcAft>
              <a:defRPr>
                <a:solidFill>
                  <a:schemeClr val="tx1"/>
                </a:solidFill>
                <a:latin typeface="Arial" charset="0"/>
                <a:ea typeface="ＭＳ Ｐゴシック" charset="-128"/>
              </a:defRPr>
            </a:lvl9pPr>
          </a:lstStyle>
          <a:p>
            <a:fld id="{058E338A-E63F-9942-8563-A1C5F3697893}" type="slidenum">
              <a:rPr lang="en-US" altLang="en-US">
                <a:latin typeface="Times New Roman" charset="0"/>
              </a:rPr>
              <a:pPr/>
              <a:t>8</a:t>
            </a:fld>
            <a:endParaRPr lang="en-US" altLang="en-US">
              <a:latin typeface="Times New Roman" charset="0"/>
            </a:endParaRPr>
          </a:p>
        </p:txBody>
      </p:sp>
    </p:spTree>
    <p:extLst>
      <p:ext uri="{BB962C8B-B14F-4D97-AF65-F5344CB8AC3E}">
        <p14:creationId xmlns:p14="http://schemas.microsoft.com/office/powerpoint/2010/main" val="1550108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48D884D7-B7CF-0248-A5FE-E2AC9D651BC6}"/>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503F835A-BA4D-D748-80C6-B282D3B78EDC}" type="datetime5">
              <a:rPr lang="en-US" altLang="en-US"/>
              <a:pPr>
                <a:defRPr/>
              </a:pPr>
              <a:t>13-Nov-19</a:t>
            </a:fld>
            <a:endParaRPr lang="en-US" altLang="en-US"/>
          </a:p>
        </p:txBody>
      </p:sp>
      <p:sp>
        <p:nvSpPr>
          <p:cNvPr id="7" name="Rectangle 7">
            <a:extLst>
              <a:ext uri="{FF2B5EF4-FFF2-40B4-BE49-F238E27FC236}">
                <a16:creationId xmlns:a16="http://schemas.microsoft.com/office/drawing/2014/main" id="{8513AA13-8DBC-9F46-B2FC-468D8D3214DE}"/>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9843E3C9-1D15-C644-BCDB-5D8F4F2EE7CD}" type="slidenum">
              <a:rPr lang="en-US" altLang="en-US"/>
              <a:pPr>
                <a:defRPr/>
              </a:pPr>
              <a:t>9</a:t>
            </a:fld>
            <a:endParaRPr lang="en-US" altLang="en-US"/>
          </a:p>
        </p:txBody>
      </p:sp>
      <p:sp>
        <p:nvSpPr>
          <p:cNvPr id="261122" name="Rectangle 2">
            <a:extLst>
              <a:ext uri="{FF2B5EF4-FFF2-40B4-BE49-F238E27FC236}">
                <a16:creationId xmlns:a16="http://schemas.microsoft.com/office/drawing/2014/main" id="{300A5CEA-2FFE-CD42-BBB0-FE07BAEBDD12}"/>
              </a:ext>
            </a:extLst>
          </p:cNvPr>
          <p:cNvSpPr>
            <a:spLocks noGrp="1" noRot="1" noChangeAspect="1" noChangeArrowheads="1"/>
          </p:cNvSpPr>
          <p:nvPr>
            <p:ph type="sldImg"/>
          </p:nvPr>
        </p:nvSpPr>
        <p:spPr>
          <a:solidFill>
            <a:srgbClr val="FFFFFF"/>
          </a:solidFill>
          <a:ln/>
        </p:spPr>
      </p:sp>
      <p:sp>
        <p:nvSpPr>
          <p:cNvPr id="261123" name="Rectangle 3">
            <a:extLst>
              <a:ext uri="{FF2B5EF4-FFF2-40B4-BE49-F238E27FC236}">
                <a16:creationId xmlns:a16="http://schemas.microsoft.com/office/drawing/2014/main" id="{A1444AF0-30F8-3940-BFAD-36DE63378B79}"/>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eaLnBrk="1" hangingPunct="1">
              <a:defRPr/>
            </a:pPr>
            <a:endParaRPr lang="en-US" altLang="en-US" dirty="0"/>
          </a:p>
        </p:txBody>
      </p:sp>
    </p:spTree>
    <p:extLst>
      <p:ext uri="{BB962C8B-B14F-4D97-AF65-F5344CB8AC3E}">
        <p14:creationId xmlns:p14="http://schemas.microsoft.com/office/powerpoint/2010/main" val="18580369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48D884D7-B7CF-0248-A5FE-E2AC9D651BC6}"/>
              </a:ext>
            </a:extLst>
          </p:cNvPr>
          <p:cNvSpPr>
            <a:spLocks noGrp="1" noChangeArrowheads="1"/>
          </p:cNvSpPr>
          <p:nvPr>
            <p:ph type="dt" sz="quarter" idx="1"/>
          </p:nvPr>
        </p:nvSpPr>
        <p:spPr>
          <a:extLst>
            <a:ext uri="{FAA26D3D-D897-4be2-8F04-BA451C77F1D7}">
              <ma14:placeholderFlag xmlns="" xmlns:ma14="http://schemas.microsoft.com/office/mac/drawingml/2011/main" val="1"/>
            </a:ext>
          </a:extLst>
        </p:spPr>
        <p:txBody>
          <a:bodyPr/>
          <a:lstStyle/>
          <a:p>
            <a:pPr>
              <a:defRPr/>
            </a:pPr>
            <a:fld id="{503F835A-BA4D-D748-80C6-B282D3B78EDC}" type="datetime5">
              <a:rPr lang="en-US" altLang="en-US"/>
              <a:pPr>
                <a:defRPr/>
              </a:pPr>
              <a:t>13-Nov-19</a:t>
            </a:fld>
            <a:endParaRPr lang="en-US" altLang="en-US"/>
          </a:p>
        </p:txBody>
      </p:sp>
      <p:sp>
        <p:nvSpPr>
          <p:cNvPr id="7" name="Rectangle 7">
            <a:extLst>
              <a:ext uri="{FF2B5EF4-FFF2-40B4-BE49-F238E27FC236}">
                <a16:creationId xmlns:a16="http://schemas.microsoft.com/office/drawing/2014/main" id="{8513AA13-8DBC-9F46-B2FC-468D8D3214DE}"/>
              </a:ext>
            </a:extLst>
          </p:cNvPr>
          <p:cNvSpPr>
            <a:spLocks noGrp="1" noChangeArrowheads="1"/>
          </p:cNvSpPr>
          <p:nvPr>
            <p:ph type="sldNum" sz="quarter" idx="5"/>
          </p:nvPr>
        </p:nvSpPr>
        <p:spPr>
          <a:extLst>
            <a:ext uri="{FAA26D3D-D897-4be2-8F04-BA451C77F1D7}">
              <ma14:placeholderFlag xmlns="" xmlns:ma14="http://schemas.microsoft.com/office/mac/drawingml/2011/main" val="1"/>
            </a:ext>
          </a:extLst>
        </p:spPr>
        <p:txBody>
          <a:bodyPr/>
          <a:lstStyle/>
          <a:p>
            <a:pPr>
              <a:defRPr/>
            </a:pPr>
            <a:fld id="{9843E3C9-1D15-C644-BCDB-5D8F4F2EE7CD}" type="slidenum">
              <a:rPr lang="en-US" altLang="en-US"/>
              <a:pPr>
                <a:defRPr/>
              </a:pPr>
              <a:t>10</a:t>
            </a:fld>
            <a:endParaRPr lang="en-US" altLang="en-US"/>
          </a:p>
        </p:txBody>
      </p:sp>
      <p:sp>
        <p:nvSpPr>
          <p:cNvPr id="261122" name="Rectangle 2">
            <a:extLst>
              <a:ext uri="{FF2B5EF4-FFF2-40B4-BE49-F238E27FC236}">
                <a16:creationId xmlns:a16="http://schemas.microsoft.com/office/drawing/2014/main" id="{300A5CEA-2FFE-CD42-BBB0-FE07BAEBDD12}"/>
              </a:ext>
            </a:extLst>
          </p:cNvPr>
          <p:cNvSpPr>
            <a:spLocks noGrp="1" noRot="1" noChangeAspect="1" noChangeArrowheads="1"/>
          </p:cNvSpPr>
          <p:nvPr>
            <p:ph type="sldImg"/>
          </p:nvPr>
        </p:nvSpPr>
        <p:spPr>
          <a:solidFill>
            <a:srgbClr val="FFFFFF"/>
          </a:solidFill>
          <a:ln/>
        </p:spPr>
      </p:sp>
      <p:sp>
        <p:nvSpPr>
          <p:cNvPr id="261123" name="Rectangle 3">
            <a:extLst>
              <a:ext uri="{FF2B5EF4-FFF2-40B4-BE49-F238E27FC236}">
                <a16:creationId xmlns:a16="http://schemas.microsoft.com/office/drawing/2014/main" id="{A1444AF0-30F8-3940-BFAD-36DE63378B79}"/>
              </a:ext>
            </a:extLst>
          </p:cNvPr>
          <p:cNvSpPr>
            <a:spLocks noGrp="1" noChangeArrowheads="1"/>
          </p:cNvSpPr>
          <p:nvPr>
            <p:ph type="body" idx="1"/>
          </p:nvPr>
        </p:nvSpPr>
        <p:spPr>
          <a:solidFill>
            <a:srgbClr val="FFFFFF"/>
          </a:solidFill>
          <a:ln>
            <a:solidFill>
              <a:srgbClr val="000000"/>
            </a:solidFill>
            <a:miter lim="800000"/>
            <a:headEnd/>
            <a:tailEnd/>
          </a:ln>
        </p:spPr>
        <p:txBody>
          <a:bodyPr/>
          <a:lstStyle/>
          <a:p>
            <a:pPr eaLnBrk="1" hangingPunct="1">
              <a:defRPr/>
            </a:pPr>
            <a:endParaRPr lang="en-US" altLang="en-US" dirty="0"/>
          </a:p>
        </p:txBody>
      </p:sp>
    </p:spTree>
    <p:extLst>
      <p:ext uri="{BB962C8B-B14F-4D97-AF65-F5344CB8AC3E}">
        <p14:creationId xmlns:p14="http://schemas.microsoft.com/office/powerpoint/2010/main" val="1846156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0C4A23B-B0D6-BB40-B28A-9C1832C1CCB8}"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0BAF4-628F-5B47-B392-AC1BB1F7D712}" type="slidenum">
              <a:rPr lang="en-US" smtClean="0"/>
              <a:t>‹#›</a:t>
            </a:fld>
            <a:endParaRPr lang="en-US"/>
          </a:p>
        </p:txBody>
      </p:sp>
    </p:spTree>
    <p:extLst>
      <p:ext uri="{BB962C8B-B14F-4D97-AF65-F5344CB8AC3E}">
        <p14:creationId xmlns:p14="http://schemas.microsoft.com/office/powerpoint/2010/main" val="645261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0C4A23B-B0D6-BB40-B28A-9C1832C1CCB8}"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0BAF4-628F-5B47-B392-AC1BB1F7D712}" type="slidenum">
              <a:rPr lang="en-US" smtClean="0"/>
              <a:t>‹#›</a:t>
            </a:fld>
            <a:endParaRPr lang="en-US"/>
          </a:p>
        </p:txBody>
      </p:sp>
    </p:spTree>
    <p:extLst>
      <p:ext uri="{BB962C8B-B14F-4D97-AF65-F5344CB8AC3E}">
        <p14:creationId xmlns:p14="http://schemas.microsoft.com/office/powerpoint/2010/main" val="789030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0C4A23B-B0D6-BB40-B28A-9C1832C1CCB8}"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0BAF4-628F-5B47-B392-AC1BB1F7D712}" type="slidenum">
              <a:rPr lang="en-US" smtClean="0"/>
              <a:t>‹#›</a:t>
            </a:fld>
            <a:endParaRPr lang="en-US"/>
          </a:p>
        </p:txBody>
      </p:sp>
    </p:spTree>
    <p:extLst>
      <p:ext uri="{BB962C8B-B14F-4D97-AF65-F5344CB8AC3E}">
        <p14:creationId xmlns:p14="http://schemas.microsoft.com/office/powerpoint/2010/main" val="527774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0C4A23B-B0D6-BB40-B28A-9C1832C1CCB8}"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0BAF4-628F-5B47-B392-AC1BB1F7D712}" type="slidenum">
              <a:rPr lang="en-US" smtClean="0"/>
              <a:t>‹#›</a:t>
            </a:fld>
            <a:endParaRPr lang="en-US"/>
          </a:p>
        </p:txBody>
      </p:sp>
    </p:spTree>
    <p:extLst>
      <p:ext uri="{BB962C8B-B14F-4D97-AF65-F5344CB8AC3E}">
        <p14:creationId xmlns:p14="http://schemas.microsoft.com/office/powerpoint/2010/main" val="113966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C4A23B-B0D6-BB40-B28A-9C1832C1CCB8}" type="datetimeFigureOut">
              <a:rPr lang="en-US" smtClean="0"/>
              <a:t>11/12/19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0BAF4-628F-5B47-B392-AC1BB1F7D712}" type="slidenum">
              <a:rPr lang="en-US" smtClean="0"/>
              <a:t>‹#›</a:t>
            </a:fld>
            <a:endParaRPr lang="en-US"/>
          </a:p>
        </p:txBody>
      </p:sp>
    </p:spTree>
    <p:extLst>
      <p:ext uri="{BB962C8B-B14F-4D97-AF65-F5344CB8AC3E}">
        <p14:creationId xmlns:p14="http://schemas.microsoft.com/office/powerpoint/2010/main" val="201915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C4A23B-B0D6-BB40-B28A-9C1832C1CCB8}"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0BAF4-628F-5B47-B392-AC1BB1F7D712}" type="slidenum">
              <a:rPr lang="en-US" smtClean="0"/>
              <a:t>‹#›</a:t>
            </a:fld>
            <a:endParaRPr lang="en-US"/>
          </a:p>
        </p:txBody>
      </p:sp>
    </p:spTree>
    <p:extLst>
      <p:ext uri="{BB962C8B-B14F-4D97-AF65-F5344CB8AC3E}">
        <p14:creationId xmlns:p14="http://schemas.microsoft.com/office/powerpoint/2010/main" val="13769568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C4A23B-B0D6-BB40-B28A-9C1832C1CCB8}" type="datetimeFigureOut">
              <a:rPr lang="en-US" smtClean="0"/>
              <a:t>11/12/19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0BAF4-628F-5B47-B392-AC1BB1F7D712}" type="slidenum">
              <a:rPr lang="en-US" smtClean="0"/>
              <a:t>‹#›</a:t>
            </a:fld>
            <a:endParaRPr lang="en-US"/>
          </a:p>
        </p:txBody>
      </p:sp>
    </p:spTree>
    <p:extLst>
      <p:ext uri="{BB962C8B-B14F-4D97-AF65-F5344CB8AC3E}">
        <p14:creationId xmlns:p14="http://schemas.microsoft.com/office/powerpoint/2010/main" val="1230602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0C4A23B-B0D6-BB40-B28A-9C1832C1CCB8}" type="datetimeFigureOut">
              <a:rPr lang="en-US" smtClean="0"/>
              <a:t>11/12/19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0BAF4-628F-5B47-B392-AC1BB1F7D712}" type="slidenum">
              <a:rPr lang="en-US" smtClean="0"/>
              <a:t>‹#›</a:t>
            </a:fld>
            <a:endParaRPr lang="en-US"/>
          </a:p>
        </p:txBody>
      </p:sp>
    </p:spTree>
    <p:extLst>
      <p:ext uri="{BB962C8B-B14F-4D97-AF65-F5344CB8AC3E}">
        <p14:creationId xmlns:p14="http://schemas.microsoft.com/office/powerpoint/2010/main" val="328440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C4A23B-B0D6-BB40-B28A-9C1832C1CCB8}" type="datetimeFigureOut">
              <a:rPr lang="en-US" smtClean="0"/>
              <a:t>11/12/19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20BAF4-628F-5B47-B392-AC1BB1F7D712}" type="slidenum">
              <a:rPr lang="en-US" smtClean="0"/>
              <a:t>‹#›</a:t>
            </a:fld>
            <a:endParaRPr lang="en-US"/>
          </a:p>
        </p:txBody>
      </p:sp>
    </p:spTree>
    <p:extLst>
      <p:ext uri="{BB962C8B-B14F-4D97-AF65-F5344CB8AC3E}">
        <p14:creationId xmlns:p14="http://schemas.microsoft.com/office/powerpoint/2010/main" val="106235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0C4A23B-B0D6-BB40-B28A-9C1832C1CCB8}"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0BAF4-628F-5B47-B392-AC1BB1F7D712}" type="slidenum">
              <a:rPr lang="en-US" smtClean="0"/>
              <a:t>‹#›</a:t>
            </a:fld>
            <a:endParaRPr lang="en-US"/>
          </a:p>
        </p:txBody>
      </p:sp>
    </p:spTree>
    <p:extLst>
      <p:ext uri="{BB962C8B-B14F-4D97-AF65-F5344CB8AC3E}">
        <p14:creationId xmlns:p14="http://schemas.microsoft.com/office/powerpoint/2010/main" val="895075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0C4A23B-B0D6-BB40-B28A-9C1832C1CCB8}" type="datetimeFigureOut">
              <a:rPr lang="en-US" smtClean="0"/>
              <a:t>11/12/19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0BAF4-628F-5B47-B392-AC1BB1F7D712}" type="slidenum">
              <a:rPr lang="en-US" smtClean="0"/>
              <a:t>‹#›</a:t>
            </a:fld>
            <a:endParaRPr lang="en-US"/>
          </a:p>
        </p:txBody>
      </p:sp>
    </p:spTree>
    <p:extLst>
      <p:ext uri="{BB962C8B-B14F-4D97-AF65-F5344CB8AC3E}">
        <p14:creationId xmlns:p14="http://schemas.microsoft.com/office/powerpoint/2010/main" val="4077711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C4A23B-B0D6-BB40-B28A-9C1832C1CCB8}" type="datetimeFigureOut">
              <a:rPr lang="en-US" smtClean="0"/>
              <a:t>11/12/19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20BAF4-628F-5B47-B392-AC1BB1F7D712}" type="slidenum">
              <a:rPr lang="en-US" smtClean="0"/>
              <a:t>‹#›</a:t>
            </a:fld>
            <a:endParaRPr lang="en-US"/>
          </a:p>
        </p:txBody>
      </p:sp>
    </p:spTree>
    <p:extLst>
      <p:ext uri="{BB962C8B-B14F-4D97-AF65-F5344CB8AC3E}">
        <p14:creationId xmlns:p14="http://schemas.microsoft.com/office/powerpoint/2010/main" val="1115114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hyperlink" Target="https://www.ensembl.org/Human/Search/Results?q=syt1;site=ensembl;facet_feature_type=;facet_species=Human"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www.ensembl.org/Human/Search/Results?q=syt1;site=ensembl;facet_feature_type=;facet_species=Human"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hyperlink" Target="https://www.ensembl.org/Homo_sapiens/Info/Index?db=core;g=ENSG00000067715;r=12:78863993-79452008"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hyperlink" Target="http://genome.ucsc.edu/" TargetMode="External"/><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hyperlink" Target="http://www.ensembl.org/index.html"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3.jpeg"/><Relationship Id="rId7" Type="http://schemas.openxmlformats.org/officeDocument/2006/relationships/image" Target="../media/image17.jpe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 Id="rId9" Type="http://schemas.openxmlformats.org/officeDocument/2006/relationships/image" Target="../media/image19.jpeg"/></Relationships>
</file>

<file path=ppt/slides/_rels/slide3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3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26.jpeg"/></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8.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0.xml"/><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4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4.xml"/><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4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5.xml"/><Relationship Id="rId1" Type="http://schemas.openxmlformats.org/officeDocument/2006/relationships/slideLayout" Target="../slideLayouts/slideLayout6.xml"/><Relationship Id="rId4" Type="http://schemas.openxmlformats.org/officeDocument/2006/relationships/image" Target="../media/image37.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ncbi.nlm.nih.gov/genome/tools/remap#tab=rsg"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26275" y="584791"/>
            <a:ext cx="10716375" cy="5890437"/>
          </a:xfrm>
        </p:spPr>
        <p:txBody>
          <a:bodyPr>
            <a:normAutofit/>
          </a:bodyPr>
          <a:lstStyle/>
          <a:p>
            <a:pPr algn="l"/>
            <a:r>
              <a:rPr lang="en-US" sz="3600" b="1" dirty="0">
                <a:effectLst/>
              </a:rPr>
              <a:t>WELCOME</a:t>
            </a:r>
            <a:r>
              <a:rPr lang="en-US" b="1" dirty="0">
                <a:effectLst/>
              </a:rPr>
              <a:t>  to </a:t>
            </a:r>
            <a:r>
              <a:rPr lang="en-US" sz="3600" b="1" dirty="0">
                <a:effectLst/>
              </a:rPr>
              <a:t>92847 </a:t>
            </a:r>
          </a:p>
          <a:p>
            <a:pPr algn="l"/>
            <a:r>
              <a:rPr lang="en-US" sz="3600" b="1" dirty="0"/>
              <a:t>	</a:t>
            </a:r>
            <a:r>
              <a:rPr lang="en-US" sz="3600" b="1" dirty="0">
                <a:solidFill>
                  <a:srgbClr val="FF0000"/>
                </a:solidFill>
                <a:effectLst/>
              </a:rPr>
              <a:t>Quantitative</a:t>
            </a:r>
            <a:r>
              <a:rPr lang="en-US" sz="3600" b="1" dirty="0">
                <a:effectLst/>
              </a:rPr>
              <a:t> Biological Research with </a:t>
            </a:r>
            <a:r>
              <a:rPr lang="en-US" sz="3200" b="1" dirty="0">
                <a:solidFill>
                  <a:srgbClr val="FF0000"/>
                </a:solidFill>
                <a:effectLst/>
              </a:rPr>
              <a:t>Python</a:t>
            </a:r>
          </a:p>
          <a:p>
            <a:pPr algn="l"/>
            <a:endParaRPr lang="en-US" b="1" dirty="0">
              <a:effectLst/>
            </a:endParaRPr>
          </a:p>
          <a:p>
            <a:pPr algn="l"/>
            <a:r>
              <a:rPr lang="en-US" sz="3600" b="1" dirty="0">
                <a:solidFill>
                  <a:srgbClr val="FF0000"/>
                </a:solidFill>
              </a:rPr>
              <a:t>CLASS 3 </a:t>
            </a:r>
            <a:r>
              <a:rPr lang="en-US" sz="3600" b="1" dirty="0"/>
              <a:t>-  ELIXIR</a:t>
            </a:r>
          </a:p>
          <a:p>
            <a:pPr algn="l"/>
            <a:r>
              <a:rPr lang="en-US" sz="3600" b="1" dirty="0"/>
              <a:t>		 Genomic browser  </a:t>
            </a:r>
          </a:p>
          <a:p>
            <a:pPr algn="l"/>
            <a:endParaRPr lang="en-US" sz="2800" b="1" dirty="0"/>
          </a:p>
          <a:p>
            <a:pPr marL="1257300" lvl="2" indent="-342900" algn="l">
              <a:buFont typeface="Arial" charset="0"/>
              <a:buChar char="•"/>
            </a:pPr>
            <a:r>
              <a:rPr lang="en-US" sz="3200" b="1" dirty="0"/>
              <a:t>Gene information </a:t>
            </a:r>
          </a:p>
          <a:p>
            <a:pPr marL="1257300" lvl="2" indent="-342900" algn="l">
              <a:buFont typeface="Arial" charset="0"/>
              <a:buChar char="•"/>
            </a:pPr>
            <a:r>
              <a:rPr lang="en-US" sz="3200" b="1" dirty="0" err="1"/>
              <a:t>RefSeq</a:t>
            </a:r>
            <a:endParaRPr lang="en-US" sz="3200" b="1" dirty="0"/>
          </a:p>
          <a:p>
            <a:pPr marL="1257300" lvl="2" indent="-342900" algn="l">
              <a:buFont typeface="Arial" charset="0"/>
              <a:buChar char="•"/>
            </a:pPr>
            <a:r>
              <a:rPr lang="en-US" sz="3200" b="1" dirty="0"/>
              <a:t>Major resources</a:t>
            </a:r>
          </a:p>
        </p:txBody>
      </p:sp>
    </p:spTree>
    <p:extLst>
      <p:ext uri="{BB962C8B-B14F-4D97-AF65-F5344CB8AC3E}">
        <p14:creationId xmlns:p14="http://schemas.microsoft.com/office/powerpoint/2010/main" val="1190290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460A0AC-CD5B-E74E-912D-01181C3A0D27}"/>
              </a:ext>
            </a:extLst>
          </p:cNvPr>
          <p:cNvPicPr>
            <a:picLocks noChangeAspect="1"/>
          </p:cNvPicPr>
          <p:nvPr/>
        </p:nvPicPr>
        <p:blipFill>
          <a:blip r:embed="rId3"/>
          <a:stretch>
            <a:fillRect/>
          </a:stretch>
        </p:blipFill>
        <p:spPr>
          <a:xfrm>
            <a:off x="9984870" y="195943"/>
            <a:ext cx="2031036" cy="1528354"/>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D9BAD283-EDC7-8D4B-B28F-524A91DDCE06}"/>
              </a:ext>
            </a:extLst>
          </p:cNvPr>
          <p:cNvPicPr>
            <a:picLocks noChangeAspect="1"/>
          </p:cNvPicPr>
          <p:nvPr/>
        </p:nvPicPr>
        <p:blipFill>
          <a:blip r:embed="rId4"/>
          <a:stretch>
            <a:fillRect/>
          </a:stretch>
        </p:blipFill>
        <p:spPr>
          <a:xfrm>
            <a:off x="614351" y="91440"/>
            <a:ext cx="8768738" cy="6858000"/>
          </a:xfrm>
          <a:prstGeom prst="rect">
            <a:avLst/>
          </a:prstGeom>
        </p:spPr>
      </p:pic>
      <p:sp>
        <p:nvSpPr>
          <p:cNvPr id="6" name="TextBox 5">
            <a:extLst>
              <a:ext uri="{FF2B5EF4-FFF2-40B4-BE49-F238E27FC236}">
                <a16:creationId xmlns:a16="http://schemas.microsoft.com/office/drawing/2014/main" id="{E9A0EE28-24BA-174D-A57D-D7BB57CFD48B}"/>
              </a:ext>
            </a:extLst>
          </p:cNvPr>
          <p:cNvSpPr txBox="1"/>
          <p:nvPr/>
        </p:nvSpPr>
        <p:spPr>
          <a:xfrm>
            <a:off x="8752114" y="2442754"/>
            <a:ext cx="3263792" cy="2031325"/>
          </a:xfrm>
          <a:prstGeom prst="rect">
            <a:avLst/>
          </a:prstGeom>
          <a:noFill/>
        </p:spPr>
        <p:txBody>
          <a:bodyPr wrap="square" rtlCol="0">
            <a:spAutoFit/>
          </a:bodyPr>
          <a:lstStyle/>
          <a:p>
            <a:r>
              <a:rPr lang="en-US" dirty="0"/>
              <a:t>Quality label</a:t>
            </a:r>
          </a:p>
          <a:p>
            <a:endParaRPr lang="en-US" dirty="0"/>
          </a:p>
          <a:p>
            <a:r>
              <a:rPr lang="en-US" dirty="0"/>
              <a:t>Many excellent training</a:t>
            </a:r>
          </a:p>
          <a:p>
            <a:endParaRPr lang="en-US" dirty="0"/>
          </a:p>
          <a:p>
            <a:r>
              <a:rPr lang="en-US" dirty="0"/>
              <a:t>Domain specific</a:t>
            </a:r>
          </a:p>
          <a:p>
            <a:endParaRPr lang="en-US" dirty="0"/>
          </a:p>
          <a:p>
            <a:r>
              <a:rPr lang="en-US" b="1" dirty="0"/>
              <a:t>Set of BEST TOOLS </a:t>
            </a:r>
          </a:p>
        </p:txBody>
      </p:sp>
    </p:spTree>
    <p:extLst>
      <p:ext uri="{BB962C8B-B14F-4D97-AF65-F5344CB8AC3E}">
        <p14:creationId xmlns:p14="http://schemas.microsoft.com/office/powerpoint/2010/main" val="4001135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noChangeArrowheads="1"/>
          </p:cNvSpPr>
          <p:nvPr>
            <p:ph type="title"/>
          </p:nvPr>
        </p:nvSpPr>
        <p:spPr bwMode="auto">
          <a:xfrm>
            <a:off x="1676400" y="63500"/>
            <a:ext cx="9144000" cy="992188"/>
          </a:xfrm>
        </p:spPr>
        <p:txBody>
          <a:bodyPr vert="horz" wrap="square" lIns="91440" tIns="45720" rIns="91440" bIns="45720" numCol="1" rtlCol="0" anchor="ctr" anchorCtr="0" compatLnSpc="1">
            <a:prstTxWarp prst="textNoShape">
              <a:avLst/>
            </a:prstTxWarp>
            <a:normAutofit/>
          </a:bodyPr>
          <a:lstStyle/>
          <a:p>
            <a:pPr eaLnBrk="1" hangingPunct="1"/>
            <a:r>
              <a:rPr lang="en-US" altLang="en-US" cap="none" dirty="0"/>
              <a:t>EBI and Europe</a:t>
            </a:r>
            <a:endParaRPr lang="en-US" altLang="en-US" sz="28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095" y="956190"/>
            <a:ext cx="8198922" cy="5676177"/>
          </a:xfrm>
          <a:prstGeom prst="rect">
            <a:avLst/>
          </a:prstGeom>
        </p:spPr>
      </p:pic>
      <p:pic>
        <p:nvPicPr>
          <p:cNvPr id="4" name="Picture 3"/>
          <p:cNvPicPr>
            <a:picLocks noChangeAspect="1"/>
          </p:cNvPicPr>
          <p:nvPr/>
        </p:nvPicPr>
        <p:blipFill>
          <a:blip r:embed="rId4"/>
          <a:stretch>
            <a:fillRect/>
          </a:stretch>
        </p:blipFill>
        <p:spPr>
          <a:xfrm>
            <a:off x="9499349" y="4935254"/>
            <a:ext cx="2255300" cy="1697113"/>
          </a:xfrm>
          <a:prstGeom prst="rect">
            <a:avLst/>
          </a:prstGeom>
          <a:ln>
            <a:noFill/>
          </a:ln>
          <a:effectLst>
            <a:outerShdw blurRad="292100" dist="139700" dir="2700000" algn="tl" rotWithShape="0">
              <a:srgbClr val="333333">
                <a:alpha val="65000"/>
              </a:srgbClr>
            </a:outerShdw>
          </a:effectLst>
        </p:spPr>
      </p:pic>
      <p:sp>
        <p:nvSpPr>
          <p:cNvPr id="6" name="Oval 5">
            <a:extLst>
              <a:ext uri="{FF2B5EF4-FFF2-40B4-BE49-F238E27FC236}">
                <a16:creationId xmlns:a16="http://schemas.microsoft.com/office/drawing/2014/main" id="{1A423E95-26BC-DE41-9BF7-5F99E719BE37}"/>
              </a:ext>
            </a:extLst>
          </p:cNvPr>
          <p:cNvSpPr/>
          <p:nvPr/>
        </p:nvSpPr>
        <p:spPr>
          <a:xfrm>
            <a:off x="430884" y="5085602"/>
            <a:ext cx="1490870" cy="69820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E5C34414-5AD3-C84E-B4F3-9413637CFECD}"/>
              </a:ext>
            </a:extLst>
          </p:cNvPr>
          <p:cNvSpPr/>
          <p:nvPr/>
        </p:nvSpPr>
        <p:spPr>
          <a:xfrm>
            <a:off x="326381" y="4319044"/>
            <a:ext cx="1490870" cy="69820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79059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03D812-1773-8B4C-AD30-80C6DC255493}"/>
              </a:ext>
            </a:extLst>
          </p:cNvPr>
          <p:cNvSpPr txBox="1"/>
          <p:nvPr/>
        </p:nvSpPr>
        <p:spPr>
          <a:xfrm>
            <a:off x="894080" y="2133600"/>
            <a:ext cx="11135360" cy="1862048"/>
          </a:xfrm>
          <a:prstGeom prst="rect">
            <a:avLst/>
          </a:prstGeom>
          <a:solidFill>
            <a:srgbClr val="92D050"/>
          </a:solidFill>
        </p:spPr>
        <p:txBody>
          <a:bodyPr wrap="square" rtlCol="0">
            <a:spAutoFit/>
          </a:bodyPr>
          <a:lstStyle/>
          <a:p>
            <a:r>
              <a:rPr lang="en-US" sz="11500" dirty="0"/>
              <a:t>Genome Browser</a:t>
            </a:r>
          </a:p>
        </p:txBody>
      </p:sp>
    </p:spTree>
    <p:extLst>
      <p:ext uri="{BB962C8B-B14F-4D97-AF65-F5344CB8AC3E}">
        <p14:creationId xmlns:p14="http://schemas.microsoft.com/office/powerpoint/2010/main" val="25267231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a:extLst>
              <a:ext uri="{FF2B5EF4-FFF2-40B4-BE49-F238E27FC236}">
                <a16:creationId xmlns:a16="http://schemas.microsoft.com/office/drawing/2014/main" id="{20A3666E-D2B7-0743-AE55-5D9EB0056DD0}"/>
              </a:ext>
            </a:extLst>
          </p:cNvPr>
          <p:cNvSpPr>
            <a:spLocks noChangeArrowheads="1"/>
          </p:cNvSpPr>
          <p:nvPr/>
        </p:nvSpPr>
        <p:spPr bwMode="auto">
          <a:xfrm>
            <a:off x="1076644" y="252731"/>
            <a:ext cx="10973116" cy="5578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sz="3200">
                <a:solidFill>
                  <a:srgbClr val="007A77"/>
                </a:solidFill>
                <a:latin typeface="Trebuchet MS" charset="0"/>
              </a:defRPr>
            </a:lvl1pPr>
            <a:lvl2pPr algn="ctr">
              <a:defRPr sz="3200">
                <a:solidFill>
                  <a:srgbClr val="007A77"/>
                </a:solidFill>
                <a:latin typeface="Trebuchet MS" charset="0"/>
              </a:defRPr>
            </a:lvl2pPr>
            <a:lvl3pPr algn="ctr">
              <a:defRPr sz="3200">
                <a:solidFill>
                  <a:srgbClr val="007A77"/>
                </a:solidFill>
                <a:latin typeface="Trebuchet MS" charset="0"/>
              </a:defRPr>
            </a:lvl3pPr>
            <a:lvl4pPr algn="ctr">
              <a:defRPr sz="3200">
                <a:solidFill>
                  <a:srgbClr val="007A77"/>
                </a:solidFill>
                <a:latin typeface="Trebuchet MS" charset="0"/>
              </a:defRPr>
            </a:lvl4pPr>
            <a:lvl5pPr algn="ctr">
              <a:defRPr sz="3200">
                <a:solidFill>
                  <a:srgbClr val="007A77"/>
                </a:solidFill>
                <a:latin typeface="Trebuchet MS" charset="0"/>
              </a:defRPr>
            </a:lvl5pPr>
            <a:lvl6pPr marL="457200" algn="ctr" fontAlgn="base">
              <a:spcBef>
                <a:spcPct val="0"/>
              </a:spcBef>
              <a:spcAft>
                <a:spcPct val="0"/>
              </a:spcAft>
              <a:defRPr sz="3200">
                <a:solidFill>
                  <a:srgbClr val="007A77"/>
                </a:solidFill>
                <a:latin typeface="Trebuchet MS" charset="0"/>
              </a:defRPr>
            </a:lvl6pPr>
            <a:lvl7pPr marL="914400" algn="ctr" fontAlgn="base">
              <a:spcBef>
                <a:spcPct val="0"/>
              </a:spcBef>
              <a:spcAft>
                <a:spcPct val="0"/>
              </a:spcAft>
              <a:defRPr sz="3200">
                <a:solidFill>
                  <a:srgbClr val="007A77"/>
                </a:solidFill>
                <a:latin typeface="Trebuchet MS" charset="0"/>
              </a:defRPr>
            </a:lvl7pPr>
            <a:lvl8pPr marL="1371600" algn="ctr" fontAlgn="base">
              <a:spcBef>
                <a:spcPct val="0"/>
              </a:spcBef>
              <a:spcAft>
                <a:spcPct val="0"/>
              </a:spcAft>
              <a:defRPr sz="3200">
                <a:solidFill>
                  <a:srgbClr val="007A77"/>
                </a:solidFill>
                <a:latin typeface="Trebuchet MS" charset="0"/>
              </a:defRPr>
            </a:lvl8pPr>
            <a:lvl9pPr marL="1828800" algn="ctr" fontAlgn="base">
              <a:spcBef>
                <a:spcPct val="0"/>
              </a:spcBef>
              <a:spcAft>
                <a:spcPct val="0"/>
              </a:spcAft>
              <a:defRPr sz="3200">
                <a:solidFill>
                  <a:srgbClr val="007A77"/>
                </a:solidFill>
                <a:latin typeface="Trebuchet MS" charset="0"/>
              </a:defRPr>
            </a:lvl9pPr>
          </a:lstStyle>
          <a:p>
            <a:pPr eaLnBrk="1" hangingPunct="1">
              <a:defRPr/>
            </a:pPr>
            <a:endParaRPr lang="da-DK" altLang="en-US" sz="3600" b="1" dirty="0"/>
          </a:p>
          <a:p>
            <a:pPr eaLnBrk="1" hangingPunct="1">
              <a:defRPr/>
            </a:pPr>
            <a:r>
              <a:rPr lang="da-DK" altLang="en-US" sz="3600" b="1" dirty="0">
                <a:solidFill>
                  <a:srgbClr val="FF0000"/>
                </a:solidFill>
              </a:rPr>
              <a:t>Putting ALL (</a:t>
            </a:r>
            <a:r>
              <a:rPr lang="da-DK" altLang="en-US" sz="3600" b="1" dirty="0" err="1">
                <a:solidFill>
                  <a:srgbClr val="FF0000"/>
                </a:solidFill>
              </a:rPr>
              <a:t>e.g</a:t>
            </a:r>
            <a:r>
              <a:rPr lang="da-DK" altLang="en-US" sz="3600" b="1" dirty="0">
                <a:solidFill>
                  <a:srgbClr val="FF0000"/>
                </a:solidFill>
              </a:rPr>
              <a:t>. </a:t>
            </a:r>
            <a:r>
              <a:rPr lang="da-DK" altLang="en-US" sz="3600" b="1" dirty="0" err="1">
                <a:solidFill>
                  <a:srgbClr val="FF0000"/>
                </a:solidFill>
              </a:rPr>
              <a:t>RefSeq</a:t>
            </a:r>
            <a:r>
              <a:rPr lang="da-DK" altLang="en-US" sz="3600" b="1" dirty="0">
                <a:solidFill>
                  <a:srgbClr val="FF0000"/>
                </a:solidFill>
              </a:rPr>
              <a:t>) in a </a:t>
            </a:r>
            <a:r>
              <a:rPr lang="da-DK" altLang="en-US" sz="3600" b="1" dirty="0" err="1">
                <a:solidFill>
                  <a:srgbClr val="FF0000"/>
                </a:solidFill>
              </a:rPr>
              <a:t>Genomic</a:t>
            </a:r>
            <a:r>
              <a:rPr lang="da-DK" altLang="en-US" sz="3600" b="1" dirty="0">
                <a:solidFill>
                  <a:srgbClr val="FF0000"/>
                </a:solidFill>
              </a:rPr>
              <a:t> Centex</a:t>
            </a:r>
          </a:p>
          <a:p>
            <a:pPr eaLnBrk="1" hangingPunct="1">
              <a:defRPr/>
            </a:pPr>
            <a:endParaRPr lang="da-DK" altLang="en-US" sz="3600" b="1" dirty="0"/>
          </a:p>
          <a:p>
            <a:pPr eaLnBrk="1" hangingPunct="1">
              <a:defRPr/>
            </a:pPr>
            <a:endParaRPr lang="da-DK" altLang="en-US" sz="3600" b="1" dirty="0"/>
          </a:p>
          <a:p>
            <a:pPr eaLnBrk="1" hangingPunct="1">
              <a:defRPr/>
            </a:pPr>
            <a:r>
              <a:rPr lang="da-DK" altLang="en-US" sz="3600" b="1" dirty="0"/>
              <a:t>Encyclopedia + ATLAS </a:t>
            </a:r>
          </a:p>
          <a:p>
            <a:pPr eaLnBrk="1" hangingPunct="1">
              <a:defRPr/>
            </a:pPr>
            <a:endParaRPr lang="da-DK" altLang="en-US" sz="3600" b="1" dirty="0"/>
          </a:p>
          <a:p>
            <a:pPr eaLnBrk="1" hangingPunct="1">
              <a:defRPr/>
            </a:pPr>
            <a:endParaRPr lang="en-US" altLang="en-US" sz="3600" b="1" dirty="0"/>
          </a:p>
          <a:p>
            <a:pPr eaLnBrk="1" hangingPunct="1">
              <a:defRPr/>
            </a:pPr>
            <a:r>
              <a:rPr lang="en-US" altLang="en-US" sz="3600" b="1" dirty="0"/>
              <a:t>GPS coordinates allows you to navigate.. </a:t>
            </a:r>
          </a:p>
          <a:p>
            <a:pPr eaLnBrk="1" hangingPunct="1">
              <a:defRPr/>
            </a:pPr>
            <a:r>
              <a:rPr lang="en-US" altLang="en-US" sz="3600" b="1" dirty="0">
                <a:solidFill>
                  <a:srgbClr val="FF0000"/>
                </a:solidFill>
              </a:rPr>
              <a:t>Genome browsers  </a:t>
            </a:r>
            <a:r>
              <a:rPr lang="en-US" altLang="en-US" sz="3600" b="1" dirty="0"/>
              <a:t>- best navigation within (among) genomes</a:t>
            </a:r>
          </a:p>
        </p:txBody>
      </p:sp>
    </p:spTree>
    <p:extLst>
      <p:ext uri="{BB962C8B-B14F-4D97-AF65-F5344CB8AC3E}">
        <p14:creationId xmlns:p14="http://schemas.microsoft.com/office/powerpoint/2010/main" val="86183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5" name="Text Box 3">
            <a:extLst>
              <a:ext uri="{FF2B5EF4-FFF2-40B4-BE49-F238E27FC236}">
                <a16:creationId xmlns:a16="http://schemas.microsoft.com/office/drawing/2014/main" id="{D7C3B5C3-0ED9-524B-92FE-01FC00352FFD}"/>
              </a:ext>
            </a:extLst>
          </p:cNvPr>
          <p:cNvSpPr txBox="1">
            <a:spLocks noChangeArrowheads="1"/>
          </p:cNvSpPr>
          <p:nvPr/>
        </p:nvSpPr>
        <p:spPr bwMode="auto">
          <a:xfrm>
            <a:off x="528320" y="1557339"/>
            <a:ext cx="11155680" cy="381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eaLnBrk="1" hangingPunct="1">
              <a:spcBef>
                <a:spcPct val="50000"/>
              </a:spcBef>
              <a:buFontTx/>
              <a:buChar char="•"/>
              <a:defRPr/>
            </a:pPr>
            <a:r>
              <a:rPr lang="da-DK" altLang="en-US" sz="4400" b="1" dirty="0">
                <a:solidFill>
                  <a:srgbClr val="000000"/>
                </a:solidFill>
                <a:latin typeface="Trebuchet MS" charset="0"/>
                <a:ea typeface="Times New Roman" charset="0"/>
                <a:cs typeface="Times New Roman" charset="0"/>
              </a:rPr>
              <a:t> UCSC</a:t>
            </a:r>
            <a:r>
              <a:rPr lang="da-DK" altLang="en-US" sz="4400" dirty="0">
                <a:solidFill>
                  <a:srgbClr val="000000"/>
                </a:solidFill>
                <a:latin typeface="Trebuchet MS" charset="0"/>
                <a:ea typeface="Times New Roman" charset="0"/>
                <a:cs typeface="Times New Roman" charset="0"/>
              </a:rPr>
              <a:t> browser </a:t>
            </a:r>
          </a:p>
          <a:p>
            <a:pPr eaLnBrk="1" hangingPunct="1">
              <a:spcBef>
                <a:spcPct val="50000"/>
              </a:spcBef>
              <a:buFontTx/>
              <a:buChar char="•"/>
              <a:defRPr/>
            </a:pPr>
            <a:r>
              <a:rPr lang="da-DK" altLang="en-US" sz="4400" dirty="0">
                <a:solidFill>
                  <a:srgbClr val="000000"/>
                </a:solidFill>
                <a:latin typeface="Trebuchet MS" charset="0"/>
                <a:ea typeface="Times New Roman" charset="0"/>
                <a:cs typeface="Times New Roman" charset="0"/>
              </a:rPr>
              <a:t> </a:t>
            </a:r>
            <a:r>
              <a:rPr lang="da-DK" altLang="en-US" sz="4400" b="1" dirty="0" err="1">
                <a:solidFill>
                  <a:srgbClr val="000000"/>
                </a:solidFill>
                <a:latin typeface="Trebuchet MS" charset="0"/>
                <a:ea typeface="Times New Roman" charset="0"/>
                <a:cs typeface="Times New Roman" charset="0"/>
              </a:rPr>
              <a:t>Ensembl</a:t>
            </a:r>
            <a:r>
              <a:rPr lang="da-DK" altLang="en-US" sz="4400" dirty="0">
                <a:solidFill>
                  <a:srgbClr val="000000"/>
                </a:solidFill>
                <a:latin typeface="Trebuchet MS" charset="0"/>
                <a:ea typeface="Times New Roman" charset="0"/>
                <a:cs typeface="Times New Roman" charset="0"/>
              </a:rPr>
              <a:t> browser ? </a:t>
            </a:r>
            <a:r>
              <a:rPr lang="en-US" altLang="en-US" sz="4400" dirty="0">
                <a:solidFill>
                  <a:srgbClr val="000000"/>
                </a:solidFill>
                <a:latin typeface="Trebuchet MS" charset="0"/>
                <a:ea typeface="Times New Roman" charset="0"/>
                <a:cs typeface="Times New Roman" charset="0"/>
              </a:rPr>
              <a:t> (</a:t>
            </a:r>
            <a:r>
              <a:rPr lang="da-DK" altLang="en-US" sz="4400" dirty="0">
                <a:solidFill>
                  <a:srgbClr val="000000"/>
                </a:solidFill>
                <a:latin typeface="Trebuchet MS" charset="0"/>
                <a:ea typeface="Times New Roman" charset="0"/>
                <a:cs typeface="Times New Roman" charset="0"/>
              </a:rPr>
              <a:t>not in </a:t>
            </a:r>
            <a:r>
              <a:rPr lang="da-DK" altLang="en-US" sz="4400" dirty="0" err="1">
                <a:solidFill>
                  <a:srgbClr val="000000"/>
                </a:solidFill>
                <a:latin typeface="Trebuchet MS" charset="0"/>
                <a:ea typeface="Times New Roman" charset="0"/>
                <a:cs typeface="Times New Roman" charset="0"/>
              </a:rPr>
              <a:t>this</a:t>
            </a:r>
            <a:r>
              <a:rPr lang="da-DK" altLang="en-US" sz="4400" dirty="0">
                <a:solidFill>
                  <a:srgbClr val="000000"/>
                </a:solidFill>
                <a:latin typeface="Trebuchet MS" charset="0"/>
                <a:ea typeface="Times New Roman" charset="0"/>
                <a:cs typeface="Times New Roman" charset="0"/>
              </a:rPr>
              <a:t> </a:t>
            </a:r>
            <a:r>
              <a:rPr lang="da-DK" altLang="en-US" sz="4400" dirty="0" err="1">
                <a:solidFill>
                  <a:srgbClr val="000000"/>
                </a:solidFill>
                <a:latin typeface="Trebuchet MS" charset="0"/>
                <a:ea typeface="Times New Roman" charset="0"/>
                <a:cs typeface="Times New Roman" charset="0"/>
              </a:rPr>
              <a:t>class</a:t>
            </a:r>
            <a:r>
              <a:rPr lang="da-DK" altLang="en-US" sz="4400" dirty="0">
                <a:solidFill>
                  <a:srgbClr val="000000"/>
                </a:solidFill>
                <a:latin typeface="Trebuchet MS" charset="0"/>
                <a:ea typeface="Times New Roman" charset="0"/>
                <a:cs typeface="Times New Roman" charset="0"/>
              </a:rPr>
              <a:t>)</a:t>
            </a:r>
          </a:p>
          <a:p>
            <a:pPr eaLnBrk="1" hangingPunct="1">
              <a:spcBef>
                <a:spcPct val="50000"/>
              </a:spcBef>
              <a:defRPr/>
            </a:pPr>
            <a:endParaRPr lang="da-DK" altLang="en-US" sz="4400" dirty="0">
              <a:solidFill>
                <a:srgbClr val="000000"/>
              </a:solidFill>
              <a:latin typeface="Trebuchet MS" charset="0"/>
              <a:ea typeface="Times New Roman" charset="0"/>
              <a:cs typeface="Times New Roman" charset="0"/>
            </a:endParaRPr>
          </a:p>
          <a:p>
            <a:pPr eaLnBrk="1" hangingPunct="1">
              <a:spcBef>
                <a:spcPct val="50000"/>
              </a:spcBef>
              <a:buFontTx/>
              <a:buChar char="•"/>
              <a:defRPr/>
            </a:pPr>
            <a:r>
              <a:rPr lang="da-DK" altLang="en-US" sz="4400" dirty="0">
                <a:solidFill>
                  <a:srgbClr val="000000"/>
                </a:solidFill>
                <a:latin typeface="Trebuchet MS" charset="0"/>
                <a:ea typeface="Times New Roman" charset="0"/>
                <a:cs typeface="Times New Roman" charset="0"/>
              </a:rPr>
              <a:t> </a:t>
            </a:r>
            <a:r>
              <a:rPr lang="da-DK" altLang="en-US" sz="4400" dirty="0" err="1">
                <a:solidFill>
                  <a:srgbClr val="000000"/>
                </a:solidFill>
                <a:latin typeface="Trebuchet MS" charset="0"/>
                <a:ea typeface="Times New Roman" charset="0"/>
                <a:cs typeface="Times New Roman" charset="0"/>
              </a:rPr>
              <a:t>Others</a:t>
            </a:r>
            <a:r>
              <a:rPr lang="da-DK" altLang="en-US" sz="4400" dirty="0">
                <a:solidFill>
                  <a:srgbClr val="000000"/>
                </a:solidFill>
                <a:latin typeface="Trebuchet MS" charset="0"/>
                <a:ea typeface="Times New Roman" charset="0"/>
                <a:cs typeface="Times New Roman" charset="0"/>
              </a:rPr>
              <a:t> (</a:t>
            </a:r>
            <a:r>
              <a:rPr lang="da-DK" altLang="en-US" sz="4400" dirty="0" err="1">
                <a:solidFill>
                  <a:srgbClr val="000000"/>
                </a:solidFill>
                <a:latin typeface="Trebuchet MS" charset="0"/>
                <a:ea typeface="Times New Roman" charset="0"/>
                <a:cs typeface="Times New Roman" charset="0"/>
              </a:rPr>
              <a:t>organism</a:t>
            </a:r>
            <a:r>
              <a:rPr lang="da-DK" altLang="en-US" sz="4400" dirty="0">
                <a:solidFill>
                  <a:srgbClr val="000000"/>
                </a:solidFill>
                <a:latin typeface="Trebuchet MS" charset="0"/>
                <a:ea typeface="Times New Roman" charset="0"/>
                <a:cs typeface="Times New Roman" charset="0"/>
              </a:rPr>
              <a:t> </a:t>
            </a:r>
            <a:r>
              <a:rPr lang="da-DK" altLang="en-US" sz="4400" dirty="0" err="1">
                <a:solidFill>
                  <a:srgbClr val="000000"/>
                </a:solidFill>
                <a:latin typeface="Trebuchet MS" charset="0"/>
                <a:ea typeface="Times New Roman" charset="0"/>
                <a:cs typeface="Times New Roman" charset="0"/>
              </a:rPr>
              <a:t>specific</a:t>
            </a:r>
            <a:r>
              <a:rPr lang="da-DK" altLang="en-US" sz="4400" dirty="0">
                <a:solidFill>
                  <a:srgbClr val="000000"/>
                </a:solidFill>
                <a:latin typeface="Trebuchet MS" charset="0"/>
                <a:ea typeface="Times New Roman" charset="0"/>
                <a:cs typeface="Times New Roman" charset="0"/>
              </a:rPr>
              <a:t>) </a:t>
            </a:r>
            <a:endParaRPr lang="en-US" altLang="en-US" sz="4800" dirty="0">
              <a:solidFill>
                <a:srgbClr val="000000"/>
              </a:solidFill>
              <a:latin typeface="Verdana" charset="0"/>
            </a:endParaRPr>
          </a:p>
        </p:txBody>
      </p:sp>
      <p:sp>
        <p:nvSpPr>
          <p:cNvPr id="243716" name="Rectangle 4">
            <a:extLst>
              <a:ext uri="{FF2B5EF4-FFF2-40B4-BE49-F238E27FC236}">
                <a16:creationId xmlns:a16="http://schemas.microsoft.com/office/drawing/2014/main" id="{28AA8827-C1D1-A447-B549-FF96DB9C1D17}"/>
              </a:ext>
            </a:extLst>
          </p:cNvPr>
          <p:cNvSpPr>
            <a:spLocks noChangeArrowheads="1"/>
          </p:cNvSpPr>
          <p:nvPr/>
        </p:nvSpPr>
        <p:spPr bwMode="auto">
          <a:xfrm>
            <a:off x="2133600" y="453454"/>
            <a:ext cx="7429500" cy="847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sz="3200">
                <a:solidFill>
                  <a:srgbClr val="007A77"/>
                </a:solidFill>
                <a:latin typeface="Trebuchet MS" charset="0"/>
              </a:defRPr>
            </a:lvl1pPr>
            <a:lvl2pPr algn="ctr">
              <a:defRPr sz="3200">
                <a:solidFill>
                  <a:srgbClr val="007A77"/>
                </a:solidFill>
                <a:latin typeface="Trebuchet MS" charset="0"/>
              </a:defRPr>
            </a:lvl2pPr>
            <a:lvl3pPr algn="ctr">
              <a:defRPr sz="3200">
                <a:solidFill>
                  <a:srgbClr val="007A77"/>
                </a:solidFill>
                <a:latin typeface="Trebuchet MS" charset="0"/>
              </a:defRPr>
            </a:lvl3pPr>
            <a:lvl4pPr algn="ctr">
              <a:defRPr sz="3200">
                <a:solidFill>
                  <a:srgbClr val="007A77"/>
                </a:solidFill>
                <a:latin typeface="Trebuchet MS" charset="0"/>
              </a:defRPr>
            </a:lvl4pPr>
            <a:lvl5pPr algn="ctr">
              <a:defRPr sz="3200">
                <a:solidFill>
                  <a:srgbClr val="007A77"/>
                </a:solidFill>
                <a:latin typeface="Trebuchet MS" charset="0"/>
              </a:defRPr>
            </a:lvl5pPr>
            <a:lvl6pPr marL="457200" algn="ctr" fontAlgn="base">
              <a:spcBef>
                <a:spcPct val="0"/>
              </a:spcBef>
              <a:spcAft>
                <a:spcPct val="0"/>
              </a:spcAft>
              <a:defRPr sz="3200">
                <a:solidFill>
                  <a:srgbClr val="007A77"/>
                </a:solidFill>
                <a:latin typeface="Trebuchet MS" charset="0"/>
              </a:defRPr>
            </a:lvl6pPr>
            <a:lvl7pPr marL="914400" algn="ctr" fontAlgn="base">
              <a:spcBef>
                <a:spcPct val="0"/>
              </a:spcBef>
              <a:spcAft>
                <a:spcPct val="0"/>
              </a:spcAft>
              <a:defRPr sz="3200">
                <a:solidFill>
                  <a:srgbClr val="007A77"/>
                </a:solidFill>
                <a:latin typeface="Trebuchet MS" charset="0"/>
              </a:defRPr>
            </a:lvl7pPr>
            <a:lvl8pPr marL="1371600" algn="ctr" fontAlgn="base">
              <a:spcBef>
                <a:spcPct val="0"/>
              </a:spcBef>
              <a:spcAft>
                <a:spcPct val="0"/>
              </a:spcAft>
              <a:defRPr sz="3200">
                <a:solidFill>
                  <a:srgbClr val="007A77"/>
                </a:solidFill>
                <a:latin typeface="Trebuchet MS" charset="0"/>
              </a:defRPr>
            </a:lvl8pPr>
            <a:lvl9pPr marL="1828800" algn="ctr" fontAlgn="base">
              <a:spcBef>
                <a:spcPct val="0"/>
              </a:spcBef>
              <a:spcAft>
                <a:spcPct val="0"/>
              </a:spcAft>
              <a:defRPr sz="3200">
                <a:solidFill>
                  <a:srgbClr val="007A77"/>
                </a:solidFill>
                <a:latin typeface="Trebuchet MS" charset="0"/>
              </a:defRPr>
            </a:lvl9pPr>
          </a:lstStyle>
          <a:p>
            <a:pPr eaLnBrk="1" hangingPunct="1">
              <a:defRPr/>
            </a:pPr>
            <a:r>
              <a:rPr lang="da-DK" altLang="en-US" sz="3600" b="1" dirty="0"/>
              <a:t>UCSC –</a:t>
            </a:r>
            <a:r>
              <a:rPr lang="da-DK" altLang="en-US" sz="3600" dirty="0"/>
              <a:t> Idea `20 </a:t>
            </a:r>
            <a:r>
              <a:rPr lang="da-DK" altLang="en-US" sz="3600" dirty="0" err="1"/>
              <a:t>years</a:t>
            </a:r>
            <a:r>
              <a:rPr lang="da-DK" altLang="en-US" sz="3600" dirty="0"/>
              <a:t>…</a:t>
            </a:r>
            <a:endParaRPr lang="en-US" altLang="en-US" sz="2800" dirty="0"/>
          </a:p>
        </p:txBody>
      </p:sp>
    </p:spTree>
    <p:extLst>
      <p:ext uri="{BB962C8B-B14F-4D97-AF65-F5344CB8AC3E}">
        <p14:creationId xmlns:p14="http://schemas.microsoft.com/office/powerpoint/2010/main" val="3574048874"/>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40" name="Rectangle 4">
            <a:extLst>
              <a:ext uri="{FF2B5EF4-FFF2-40B4-BE49-F238E27FC236}">
                <a16:creationId xmlns:a16="http://schemas.microsoft.com/office/drawing/2014/main" id="{489F1F6D-6A80-574B-9A6E-B45316AB10D2}"/>
              </a:ext>
            </a:extLst>
          </p:cNvPr>
          <p:cNvSpPr>
            <a:spLocks noChangeArrowheads="1"/>
          </p:cNvSpPr>
          <p:nvPr/>
        </p:nvSpPr>
        <p:spPr bwMode="auto">
          <a:xfrm>
            <a:off x="2260600" y="228601"/>
            <a:ext cx="7429500" cy="847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sz="3200">
                <a:solidFill>
                  <a:srgbClr val="007A77"/>
                </a:solidFill>
                <a:latin typeface="Trebuchet MS" charset="0"/>
              </a:defRPr>
            </a:lvl1pPr>
            <a:lvl2pPr algn="ctr">
              <a:defRPr sz="3200">
                <a:solidFill>
                  <a:srgbClr val="007A77"/>
                </a:solidFill>
                <a:latin typeface="Trebuchet MS" charset="0"/>
              </a:defRPr>
            </a:lvl2pPr>
            <a:lvl3pPr algn="ctr">
              <a:defRPr sz="3200">
                <a:solidFill>
                  <a:srgbClr val="007A77"/>
                </a:solidFill>
                <a:latin typeface="Trebuchet MS" charset="0"/>
              </a:defRPr>
            </a:lvl3pPr>
            <a:lvl4pPr algn="ctr">
              <a:defRPr sz="3200">
                <a:solidFill>
                  <a:srgbClr val="007A77"/>
                </a:solidFill>
                <a:latin typeface="Trebuchet MS" charset="0"/>
              </a:defRPr>
            </a:lvl4pPr>
            <a:lvl5pPr algn="ctr">
              <a:defRPr sz="3200">
                <a:solidFill>
                  <a:srgbClr val="007A77"/>
                </a:solidFill>
                <a:latin typeface="Trebuchet MS" charset="0"/>
              </a:defRPr>
            </a:lvl5pPr>
            <a:lvl6pPr marL="457200" algn="ctr" fontAlgn="base">
              <a:spcBef>
                <a:spcPct val="0"/>
              </a:spcBef>
              <a:spcAft>
                <a:spcPct val="0"/>
              </a:spcAft>
              <a:defRPr sz="3200">
                <a:solidFill>
                  <a:srgbClr val="007A77"/>
                </a:solidFill>
                <a:latin typeface="Trebuchet MS" charset="0"/>
              </a:defRPr>
            </a:lvl6pPr>
            <a:lvl7pPr marL="914400" algn="ctr" fontAlgn="base">
              <a:spcBef>
                <a:spcPct val="0"/>
              </a:spcBef>
              <a:spcAft>
                <a:spcPct val="0"/>
              </a:spcAft>
              <a:defRPr sz="3200">
                <a:solidFill>
                  <a:srgbClr val="007A77"/>
                </a:solidFill>
                <a:latin typeface="Trebuchet MS" charset="0"/>
              </a:defRPr>
            </a:lvl7pPr>
            <a:lvl8pPr marL="1371600" algn="ctr" fontAlgn="base">
              <a:spcBef>
                <a:spcPct val="0"/>
              </a:spcBef>
              <a:spcAft>
                <a:spcPct val="0"/>
              </a:spcAft>
              <a:defRPr sz="3200">
                <a:solidFill>
                  <a:srgbClr val="007A77"/>
                </a:solidFill>
                <a:latin typeface="Trebuchet MS" charset="0"/>
              </a:defRPr>
            </a:lvl8pPr>
            <a:lvl9pPr marL="1828800" algn="ctr" fontAlgn="base">
              <a:spcBef>
                <a:spcPct val="0"/>
              </a:spcBef>
              <a:spcAft>
                <a:spcPct val="0"/>
              </a:spcAft>
              <a:defRPr sz="3200">
                <a:solidFill>
                  <a:srgbClr val="007A77"/>
                </a:solidFill>
                <a:latin typeface="Trebuchet MS" charset="0"/>
              </a:defRPr>
            </a:lvl9pPr>
          </a:lstStyle>
          <a:p>
            <a:pPr eaLnBrk="1" hangingPunct="1">
              <a:defRPr/>
            </a:pPr>
            <a:r>
              <a:rPr lang="da-DK" altLang="en-US" sz="3600" dirty="0" err="1"/>
              <a:t>Genome</a:t>
            </a:r>
            <a:r>
              <a:rPr lang="da-DK" altLang="en-US" sz="3600" dirty="0"/>
              <a:t> browsers</a:t>
            </a:r>
            <a:br>
              <a:rPr lang="da-DK" altLang="en-US" sz="3600" dirty="0"/>
            </a:br>
            <a:r>
              <a:rPr lang="da-DK" altLang="en-US" sz="2400" dirty="0" err="1"/>
              <a:t>Visualization</a:t>
            </a:r>
            <a:r>
              <a:rPr lang="da-DK" altLang="en-US" sz="2400" dirty="0"/>
              <a:t> of a gene</a:t>
            </a:r>
            <a:br>
              <a:rPr lang="da-DK" altLang="en-US" sz="2800" dirty="0"/>
            </a:br>
            <a:endParaRPr lang="en-US" altLang="en-US" sz="2800" dirty="0"/>
          </a:p>
        </p:txBody>
      </p:sp>
      <p:sp>
        <p:nvSpPr>
          <p:cNvPr id="219142" name="Rectangle 6">
            <a:extLst>
              <a:ext uri="{FF2B5EF4-FFF2-40B4-BE49-F238E27FC236}">
                <a16:creationId xmlns:a16="http://schemas.microsoft.com/office/drawing/2014/main" id="{A41419AB-B9C7-4B48-801E-1E5A94431DA2}"/>
              </a:ext>
            </a:extLst>
          </p:cNvPr>
          <p:cNvSpPr>
            <a:spLocks noChangeArrowheads="1"/>
          </p:cNvSpPr>
          <p:nvPr/>
        </p:nvSpPr>
        <p:spPr bwMode="auto">
          <a:xfrm>
            <a:off x="2024064" y="2416176"/>
            <a:ext cx="6356227"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sz="1600">
                <a:solidFill>
                  <a:srgbClr val="000000"/>
                </a:solidFill>
                <a:latin typeface="Courier" charset="0"/>
              </a:rPr>
              <a:t>&gt;sequence</a:t>
            </a:r>
          </a:p>
          <a:p>
            <a:pPr eaLnBrk="1" hangingPunct="1">
              <a:defRPr/>
            </a:pPr>
            <a:r>
              <a:rPr lang="en-US" altLang="en-US" sz="1600">
                <a:solidFill>
                  <a:srgbClr val="FF0000"/>
                </a:solidFill>
                <a:latin typeface="Courier" charset="0"/>
              </a:rPr>
              <a:t>ATGAAGTTATGGGATGTCGTGGCTGTCTGCCTGGTGCTGCTCCACACCGC</a:t>
            </a:r>
          </a:p>
          <a:p>
            <a:pPr eaLnBrk="1" hangingPunct="1">
              <a:defRPr/>
            </a:pPr>
            <a:r>
              <a:rPr lang="en-US" altLang="en-US" sz="1600">
                <a:solidFill>
                  <a:srgbClr val="FF0000"/>
                </a:solidFill>
                <a:latin typeface="Courier" charset="0"/>
              </a:rPr>
              <a:t>GTCCGCCTTCCCGCTGCCCGCCGGTAAGAGGCCTCCCGAGGCGCCCGCCG</a:t>
            </a:r>
            <a:endParaRPr lang="en-US" altLang="en-US" sz="1600">
              <a:solidFill>
                <a:srgbClr val="000000"/>
              </a:solidFill>
              <a:latin typeface="Courier" charset="0"/>
            </a:endParaRPr>
          </a:p>
          <a:p>
            <a:pPr eaLnBrk="1" hangingPunct="1">
              <a:defRPr/>
            </a:pPr>
            <a:r>
              <a:rPr lang="en-US" altLang="en-US" sz="1600">
                <a:solidFill>
                  <a:srgbClr val="FF0000"/>
                </a:solidFill>
                <a:latin typeface="Courier" charset="0"/>
              </a:rPr>
              <a:t>AAGACCGCTCCCTCGGCCGCCGCCGCGCG</a:t>
            </a:r>
            <a:r>
              <a:rPr lang="en-US" altLang="en-US" sz="1600">
                <a:solidFill>
                  <a:srgbClr val="000000"/>
                </a:solidFill>
                <a:latin typeface="Courier" charset="0"/>
              </a:rPr>
              <a:t>CCCTTCGCGCTGAGCAGTGAC</a:t>
            </a:r>
          </a:p>
          <a:p>
            <a:pPr eaLnBrk="1" hangingPunct="1">
              <a:defRPr/>
            </a:pPr>
            <a:r>
              <a:rPr lang="en-US" altLang="en-US" sz="1600">
                <a:solidFill>
                  <a:srgbClr val="000000"/>
                </a:solidFill>
                <a:latin typeface="Courier" charset="0"/>
              </a:rPr>
              <a:t>TGTAAGAACCGTTCCCTCCCCGCGGGGGGGCCGCCGGCGGACCCCCTCGC</a:t>
            </a:r>
          </a:p>
          <a:p>
            <a:pPr eaLnBrk="1" hangingPunct="1">
              <a:defRPr/>
            </a:pPr>
            <a:r>
              <a:rPr lang="en-US" altLang="en-US" sz="1600">
                <a:solidFill>
                  <a:srgbClr val="000000"/>
                </a:solidFill>
                <a:latin typeface="Courier" charset="0"/>
              </a:rPr>
              <a:t>ACCCCCACCCGCAGCCAGCCCCGCACGTACCCCAAGCCAGCCTGATGGCT</a:t>
            </a:r>
          </a:p>
          <a:p>
            <a:pPr eaLnBrk="1" hangingPunct="1">
              <a:defRPr/>
            </a:pPr>
            <a:r>
              <a:rPr lang="en-US" altLang="en-US" sz="1600">
                <a:solidFill>
                  <a:srgbClr val="000000"/>
                </a:solidFill>
                <a:latin typeface="Courier" charset="0"/>
              </a:rPr>
              <a:t>GTGTGGCCTACCGACCCGTGGGCAAGGGGTGCGGGTGCTGAAGCCCCCAG</a:t>
            </a:r>
          </a:p>
          <a:p>
            <a:pPr eaLnBrk="1" hangingPunct="1">
              <a:defRPr/>
            </a:pPr>
            <a:r>
              <a:rPr lang="en-US" altLang="en-US" sz="1600">
                <a:solidFill>
                  <a:srgbClr val="000000"/>
                </a:solidFill>
                <a:latin typeface="Courier" charset="0"/>
              </a:rPr>
              <a:t>GGGTGCCTGGCTGCCCACTGCTGCCCGCACGCCTGGCCTGAAAGTGACAC</a:t>
            </a:r>
          </a:p>
          <a:p>
            <a:pPr eaLnBrk="1" hangingPunct="1">
              <a:defRPr/>
            </a:pPr>
            <a:r>
              <a:rPr lang="en-US" altLang="en-US" sz="1600">
                <a:solidFill>
                  <a:srgbClr val="000000"/>
                </a:solidFill>
                <a:latin typeface="Courier" charset="0"/>
              </a:rPr>
              <a:t>GCGCTGGTTTGCCCAGCACAGAGGGGATG</a:t>
            </a:r>
            <a:r>
              <a:rPr lang="en-US" altLang="en-US" sz="1600">
                <a:solidFill>
                  <a:srgbClr val="FF0000"/>
                </a:solidFill>
                <a:latin typeface="Courier" charset="0"/>
              </a:rPr>
              <a:t>GAATTTTTATGCTGCTCCTTT</a:t>
            </a:r>
            <a:endParaRPr lang="en-US" altLang="en-US" sz="1600">
              <a:solidFill>
                <a:srgbClr val="000000"/>
              </a:solidFill>
              <a:latin typeface="Courier" charset="0"/>
            </a:endParaRPr>
          </a:p>
          <a:p>
            <a:pPr eaLnBrk="1" hangingPunct="1">
              <a:defRPr/>
            </a:pPr>
            <a:r>
              <a:rPr lang="en-US" altLang="en-US" sz="1600">
                <a:solidFill>
                  <a:srgbClr val="FF0000"/>
                </a:solidFill>
                <a:latin typeface="Courier" charset="0"/>
              </a:rPr>
              <a:t>AGCATTCTGATGAACAAATATCCTCCCCACCAGCACCACCACCTCAGAAA</a:t>
            </a:r>
            <a:endParaRPr lang="en-US" altLang="en-US">
              <a:solidFill>
                <a:srgbClr val="000000"/>
              </a:solidFill>
              <a:latin typeface="Times New Roman" charset="0"/>
            </a:endParaRPr>
          </a:p>
        </p:txBody>
      </p:sp>
      <p:sp>
        <p:nvSpPr>
          <p:cNvPr id="219144" name="Text Box 8">
            <a:extLst>
              <a:ext uri="{FF2B5EF4-FFF2-40B4-BE49-F238E27FC236}">
                <a16:creationId xmlns:a16="http://schemas.microsoft.com/office/drawing/2014/main" id="{A4C52166-8A60-C64B-A6A3-9835EF010FE5}"/>
              </a:ext>
            </a:extLst>
          </p:cNvPr>
          <p:cNvSpPr txBox="1">
            <a:spLocks noChangeArrowheads="1"/>
          </p:cNvSpPr>
          <p:nvPr/>
        </p:nvSpPr>
        <p:spPr bwMode="auto">
          <a:xfrm>
            <a:off x="1981200" y="5410200"/>
            <a:ext cx="779354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a:solidFill>
                  <a:srgbClr val="000000"/>
                </a:solidFill>
                <a:latin typeface="Times New Roman" charset="0"/>
              </a:rPr>
              <a:t>Chr5	123.004.678	  123.404.678	124.987.012	125.345.112</a:t>
            </a:r>
          </a:p>
        </p:txBody>
      </p:sp>
      <p:sp>
        <p:nvSpPr>
          <p:cNvPr id="219145" name="Text Box 9">
            <a:extLst>
              <a:ext uri="{FF2B5EF4-FFF2-40B4-BE49-F238E27FC236}">
                <a16:creationId xmlns:a16="http://schemas.microsoft.com/office/drawing/2014/main" id="{08AF0843-FFBA-BB42-83B6-5538789FC4B7}"/>
              </a:ext>
            </a:extLst>
          </p:cNvPr>
          <p:cNvSpPr txBox="1">
            <a:spLocks noChangeArrowheads="1"/>
          </p:cNvSpPr>
          <p:nvPr/>
        </p:nvSpPr>
        <p:spPr bwMode="auto">
          <a:xfrm>
            <a:off x="2041526" y="1652588"/>
            <a:ext cx="191590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a:solidFill>
                  <a:srgbClr val="000000"/>
                </a:solidFill>
                <a:latin typeface="Times New Roman" charset="0"/>
              </a:rPr>
              <a:t>Flat files / tab files</a:t>
            </a:r>
          </a:p>
        </p:txBody>
      </p:sp>
    </p:spTree>
    <p:extLst>
      <p:ext uri="{BB962C8B-B14F-4D97-AF65-F5344CB8AC3E}">
        <p14:creationId xmlns:p14="http://schemas.microsoft.com/office/powerpoint/2010/main" val="2562949942"/>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9" name="Rectangle 3">
            <a:extLst>
              <a:ext uri="{FF2B5EF4-FFF2-40B4-BE49-F238E27FC236}">
                <a16:creationId xmlns:a16="http://schemas.microsoft.com/office/drawing/2014/main" id="{30470BE3-F321-9C47-9EEF-BD90E0F556C0}"/>
              </a:ext>
            </a:extLst>
          </p:cNvPr>
          <p:cNvSpPr>
            <a:spLocks noChangeArrowheads="1"/>
          </p:cNvSpPr>
          <p:nvPr/>
        </p:nvSpPr>
        <p:spPr bwMode="auto">
          <a:xfrm>
            <a:off x="2260600" y="228601"/>
            <a:ext cx="7429500" cy="847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sz="3200">
                <a:solidFill>
                  <a:srgbClr val="007A77"/>
                </a:solidFill>
                <a:latin typeface="Trebuchet MS" charset="0"/>
              </a:defRPr>
            </a:lvl1pPr>
            <a:lvl2pPr algn="ctr">
              <a:defRPr sz="3200">
                <a:solidFill>
                  <a:srgbClr val="007A77"/>
                </a:solidFill>
                <a:latin typeface="Trebuchet MS" charset="0"/>
              </a:defRPr>
            </a:lvl2pPr>
            <a:lvl3pPr algn="ctr">
              <a:defRPr sz="3200">
                <a:solidFill>
                  <a:srgbClr val="007A77"/>
                </a:solidFill>
                <a:latin typeface="Trebuchet MS" charset="0"/>
              </a:defRPr>
            </a:lvl3pPr>
            <a:lvl4pPr algn="ctr">
              <a:defRPr sz="3200">
                <a:solidFill>
                  <a:srgbClr val="007A77"/>
                </a:solidFill>
                <a:latin typeface="Trebuchet MS" charset="0"/>
              </a:defRPr>
            </a:lvl4pPr>
            <a:lvl5pPr algn="ctr">
              <a:defRPr sz="3200">
                <a:solidFill>
                  <a:srgbClr val="007A77"/>
                </a:solidFill>
                <a:latin typeface="Trebuchet MS" charset="0"/>
              </a:defRPr>
            </a:lvl5pPr>
            <a:lvl6pPr marL="457200" algn="ctr" fontAlgn="base">
              <a:spcBef>
                <a:spcPct val="0"/>
              </a:spcBef>
              <a:spcAft>
                <a:spcPct val="0"/>
              </a:spcAft>
              <a:defRPr sz="3200">
                <a:solidFill>
                  <a:srgbClr val="007A77"/>
                </a:solidFill>
                <a:latin typeface="Trebuchet MS" charset="0"/>
              </a:defRPr>
            </a:lvl6pPr>
            <a:lvl7pPr marL="914400" algn="ctr" fontAlgn="base">
              <a:spcBef>
                <a:spcPct val="0"/>
              </a:spcBef>
              <a:spcAft>
                <a:spcPct val="0"/>
              </a:spcAft>
              <a:defRPr sz="3200">
                <a:solidFill>
                  <a:srgbClr val="007A77"/>
                </a:solidFill>
                <a:latin typeface="Trebuchet MS" charset="0"/>
              </a:defRPr>
            </a:lvl7pPr>
            <a:lvl8pPr marL="1371600" algn="ctr" fontAlgn="base">
              <a:spcBef>
                <a:spcPct val="0"/>
              </a:spcBef>
              <a:spcAft>
                <a:spcPct val="0"/>
              </a:spcAft>
              <a:defRPr sz="3200">
                <a:solidFill>
                  <a:srgbClr val="007A77"/>
                </a:solidFill>
                <a:latin typeface="Trebuchet MS" charset="0"/>
              </a:defRPr>
            </a:lvl8pPr>
            <a:lvl9pPr marL="1828800" algn="ctr" fontAlgn="base">
              <a:spcBef>
                <a:spcPct val="0"/>
              </a:spcBef>
              <a:spcAft>
                <a:spcPct val="0"/>
              </a:spcAft>
              <a:defRPr sz="3200">
                <a:solidFill>
                  <a:srgbClr val="007A77"/>
                </a:solidFill>
                <a:latin typeface="Trebuchet MS" charset="0"/>
              </a:defRPr>
            </a:lvl9pPr>
          </a:lstStyle>
          <a:p>
            <a:pPr eaLnBrk="1" hangingPunct="1">
              <a:defRPr/>
            </a:pPr>
            <a:r>
              <a:rPr lang="da-DK" altLang="en-US" sz="3600" dirty="0" err="1"/>
              <a:t>Genome</a:t>
            </a:r>
            <a:r>
              <a:rPr lang="da-DK" altLang="en-US" sz="3600" dirty="0"/>
              <a:t> browsers</a:t>
            </a:r>
            <a:br>
              <a:rPr lang="da-DK" altLang="en-US" sz="3600" dirty="0"/>
            </a:br>
            <a:r>
              <a:rPr lang="da-DK" altLang="en-US" sz="2400" dirty="0" err="1"/>
              <a:t>Visualization</a:t>
            </a:r>
            <a:r>
              <a:rPr lang="da-DK" altLang="en-US" sz="2400" dirty="0"/>
              <a:t> of a gene (</a:t>
            </a:r>
            <a:r>
              <a:rPr lang="da-DK" altLang="en-US" sz="2400" dirty="0" err="1"/>
              <a:t>Ensembl</a:t>
            </a:r>
            <a:r>
              <a:rPr lang="da-DK" altLang="en-US" sz="2400" dirty="0"/>
              <a:t>)</a:t>
            </a:r>
            <a:endParaRPr lang="en-US" altLang="en-US" sz="2800" dirty="0"/>
          </a:p>
        </p:txBody>
      </p:sp>
      <p:pic>
        <p:nvPicPr>
          <p:cNvPr id="45059" name="Picture 5" descr="Picture 7">
            <a:extLst>
              <a:ext uri="{FF2B5EF4-FFF2-40B4-BE49-F238E27FC236}">
                <a16:creationId xmlns:a16="http://schemas.microsoft.com/office/drawing/2014/main" id="{B82B566A-B912-6642-A4A6-05052EADE7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2380" y="1333274"/>
            <a:ext cx="8427720" cy="5524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77515887"/>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004CD7-F1C9-0340-818D-C3621848DEB7}"/>
              </a:ext>
            </a:extLst>
          </p:cNvPr>
          <p:cNvSpPr txBox="1"/>
          <p:nvPr/>
        </p:nvSpPr>
        <p:spPr>
          <a:xfrm>
            <a:off x="629920" y="528320"/>
            <a:ext cx="11277600" cy="4801314"/>
          </a:xfrm>
          <a:prstGeom prst="rect">
            <a:avLst/>
          </a:prstGeom>
          <a:noFill/>
        </p:spPr>
        <p:txBody>
          <a:bodyPr wrap="square" rtlCol="0">
            <a:spAutoFit/>
          </a:bodyPr>
          <a:lstStyle/>
          <a:p>
            <a:r>
              <a:rPr lang="en-US" sz="7200" dirty="0" err="1"/>
              <a:t>Ensembl</a:t>
            </a:r>
            <a:endParaRPr lang="en-US" sz="7200" dirty="0"/>
          </a:p>
          <a:p>
            <a:r>
              <a:rPr lang="en-US" sz="7200" dirty="0"/>
              <a:t> -which organism (many)</a:t>
            </a:r>
          </a:p>
          <a:p>
            <a:r>
              <a:rPr lang="en-US" sz="7200" dirty="0"/>
              <a:t> - name of gene (Syt1)</a:t>
            </a:r>
          </a:p>
          <a:p>
            <a:r>
              <a:rPr lang="en-US" sz="7200" dirty="0"/>
              <a:t> - 5 major sections</a:t>
            </a:r>
          </a:p>
          <a:p>
            <a:endParaRPr lang="en-US" dirty="0"/>
          </a:p>
        </p:txBody>
      </p:sp>
    </p:spTree>
    <p:extLst>
      <p:ext uri="{BB962C8B-B14F-4D97-AF65-F5344CB8AC3E}">
        <p14:creationId xmlns:p14="http://schemas.microsoft.com/office/powerpoint/2010/main" val="4184033835"/>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DD0BA9E-FC26-4548-B413-5089454859C8}"/>
              </a:ext>
            </a:extLst>
          </p:cNvPr>
          <p:cNvPicPr>
            <a:picLocks noChangeAspect="1"/>
          </p:cNvPicPr>
          <p:nvPr/>
        </p:nvPicPr>
        <p:blipFill>
          <a:blip r:embed="rId3"/>
          <a:stretch>
            <a:fillRect/>
          </a:stretch>
        </p:blipFill>
        <p:spPr>
          <a:xfrm>
            <a:off x="0" y="434216"/>
            <a:ext cx="12192000" cy="6274047"/>
          </a:xfrm>
          <a:prstGeom prst="rect">
            <a:avLst/>
          </a:prstGeom>
        </p:spPr>
      </p:pic>
    </p:spTree>
    <p:extLst>
      <p:ext uri="{BB962C8B-B14F-4D97-AF65-F5344CB8AC3E}">
        <p14:creationId xmlns:p14="http://schemas.microsoft.com/office/powerpoint/2010/main" val="56089725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7" name="Picture 2">
            <a:extLst>
              <a:ext uri="{FF2B5EF4-FFF2-40B4-BE49-F238E27FC236}">
                <a16:creationId xmlns:a16="http://schemas.microsoft.com/office/drawing/2014/main" id="{D864D7C5-5A44-6646-B281-DCA7021AC1B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3175"/>
            <a:ext cx="9144000" cy="5376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98C62153-DE03-544D-A9EC-18AA6EF40655}"/>
              </a:ext>
            </a:extLst>
          </p:cNvPr>
          <p:cNvSpPr txBox="1">
            <a:spLocks noChangeArrowheads="1"/>
          </p:cNvSpPr>
          <p:nvPr/>
        </p:nvSpPr>
        <p:spPr bwMode="auto">
          <a:xfrm>
            <a:off x="2512548" y="5854979"/>
            <a:ext cx="7772400" cy="400050"/>
          </a:xfrm>
          <a:prstGeom prst="rect">
            <a:avLst/>
          </a:prstGeom>
          <a:solidFill>
            <a:srgbClr val="FF660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r>
              <a:rPr lang="en-US" altLang="en-US" sz="2000" b="1" dirty="0">
                <a:solidFill>
                  <a:srgbClr val="F6FFFF"/>
                </a:solidFill>
              </a:rPr>
              <a:t>Fully active on 2005  - Developing very fast – See NEWS</a:t>
            </a:r>
          </a:p>
        </p:txBody>
      </p:sp>
      <p:sp>
        <p:nvSpPr>
          <p:cNvPr id="2" name="Rectangle 1">
            <a:extLst>
              <a:ext uri="{FF2B5EF4-FFF2-40B4-BE49-F238E27FC236}">
                <a16:creationId xmlns:a16="http://schemas.microsoft.com/office/drawing/2014/main" id="{97F6E327-4FFF-C04B-8A9F-4172AA6F50F2}"/>
              </a:ext>
            </a:extLst>
          </p:cNvPr>
          <p:cNvSpPr/>
          <p:nvPr/>
        </p:nvSpPr>
        <p:spPr>
          <a:xfrm>
            <a:off x="292765" y="6366988"/>
            <a:ext cx="3212098" cy="461665"/>
          </a:xfrm>
          <a:prstGeom prst="rect">
            <a:avLst/>
          </a:prstGeom>
        </p:spPr>
        <p:txBody>
          <a:bodyPr wrap="none">
            <a:spAutoFit/>
          </a:bodyPr>
          <a:lstStyle/>
          <a:p>
            <a:r>
              <a:rPr lang="en-US" altLang="en-US" sz="2400" dirty="0">
                <a:ea typeface="ＭＳ Ｐゴシック" panose="020B0600070205080204" pitchFamily="34" charset="-128"/>
              </a:rPr>
              <a:t>http://</a:t>
            </a:r>
            <a:r>
              <a:rPr lang="en-US" altLang="en-US" sz="2400" dirty="0" err="1">
                <a:ea typeface="ＭＳ Ｐゴシック" panose="020B0600070205080204" pitchFamily="34" charset="-128"/>
              </a:rPr>
              <a:t>genome.ucsc.edu</a:t>
            </a:r>
            <a:endParaRPr lang="en-US" sz="2400" dirty="0"/>
          </a:p>
        </p:txBody>
      </p:sp>
    </p:spTree>
    <p:extLst>
      <p:ext uri="{BB962C8B-B14F-4D97-AF65-F5344CB8AC3E}">
        <p14:creationId xmlns:p14="http://schemas.microsoft.com/office/powerpoint/2010/main" val="19866779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p:cNvSpPr>
            <a:spLocks noGrp="1" noChangeArrowheads="1"/>
          </p:cNvSpPr>
          <p:nvPr>
            <p:ph type="title"/>
          </p:nvPr>
        </p:nvSpPr>
        <p:spPr bwMode="auto">
          <a:xfrm>
            <a:off x="1905000" y="322236"/>
            <a:ext cx="5265096" cy="701731"/>
          </a:xfrm>
        </p:spPr>
        <p:txBody>
          <a:bodyPr vert="horz" wrap="none" lIns="91440" tIns="45720" rIns="91440" bIns="45720" numCol="1" rtlCol="0" anchor="ctr" anchorCtr="0" compatLnSpc="1">
            <a:prstTxWarp prst="textNoShape">
              <a:avLst/>
            </a:prstTxWarp>
            <a:spAutoFit/>
          </a:bodyPr>
          <a:lstStyle/>
          <a:p>
            <a:pPr eaLnBrk="1" hangingPunct="1"/>
            <a:r>
              <a:rPr lang="en-US" altLang="en-US" sz="3200" b="1" dirty="0">
                <a:solidFill>
                  <a:srgbClr val="FF0000"/>
                </a:solidFill>
              </a:rPr>
              <a:t>GENBANK</a:t>
            </a:r>
            <a:r>
              <a:rPr lang="en-US" altLang="en-US" sz="3200" b="1" dirty="0"/>
              <a:t> -</a:t>
            </a:r>
            <a:r>
              <a:rPr lang="en-US" altLang="en-US" b="1" cap="none" dirty="0"/>
              <a:t> </a:t>
            </a:r>
            <a:r>
              <a:rPr lang="en-US" altLang="en-US" sz="2400" b="1" dirty="0"/>
              <a:t>PRIMARY SEQUENCE DBs</a:t>
            </a:r>
          </a:p>
        </p:txBody>
      </p:sp>
      <p:sp>
        <p:nvSpPr>
          <p:cNvPr id="39938" name="Rectangle 3"/>
          <p:cNvSpPr>
            <a:spLocks noGrp="1" noChangeArrowheads="1"/>
          </p:cNvSpPr>
          <p:nvPr>
            <p:ph idx="1"/>
          </p:nvPr>
        </p:nvSpPr>
        <p:spPr>
          <a:xfrm>
            <a:off x="795647" y="1066800"/>
            <a:ext cx="9491353" cy="5486400"/>
          </a:xfrm>
        </p:spPr>
        <p:txBody>
          <a:bodyPr/>
          <a:lstStyle/>
          <a:p>
            <a:pPr eaLnBrk="1" hangingPunct="1">
              <a:lnSpc>
                <a:spcPct val="80000"/>
              </a:lnSpc>
            </a:pPr>
            <a:r>
              <a:rPr lang="en-US" altLang="en-US" dirty="0"/>
              <a:t>Three collaborating databases</a:t>
            </a:r>
          </a:p>
          <a:p>
            <a:pPr eaLnBrk="1" hangingPunct="1">
              <a:lnSpc>
                <a:spcPct val="80000"/>
              </a:lnSpc>
            </a:pPr>
            <a:endParaRPr lang="en-US" altLang="en-US" dirty="0"/>
          </a:p>
          <a:p>
            <a:pPr eaLnBrk="1" hangingPunct="1">
              <a:lnSpc>
                <a:spcPct val="80000"/>
              </a:lnSpc>
            </a:pPr>
            <a:r>
              <a:rPr lang="en-US" altLang="en-US" b="1" dirty="0"/>
              <a:t>International Nucleotide Sequence Database Collaboration</a:t>
            </a:r>
          </a:p>
          <a:p>
            <a:pPr marL="822325" lvl="1" indent="-457200">
              <a:lnSpc>
                <a:spcPct val="80000"/>
              </a:lnSpc>
              <a:buFont typeface="Century Schoolbook" charset="0"/>
              <a:buAutoNum type="arabicPeriod"/>
            </a:pPr>
            <a:endParaRPr lang="en-US" altLang="en-US" dirty="0"/>
          </a:p>
          <a:p>
            <a:pPr marL="822325" lvl="1" indent="-457200">
              <a:lnSpc>
                <a:spcPct val="80000"/>
              </a:lnSpc>
              <a:buFont typeface="Century Schoolbook" charset="0"/>
              <a:buAutoNum type="arabicPeriod"/>
            </a:pPr>
            <a:r>
              <a:rPr lang="en-US" altLang="en-US" dirty="0"/>
              <a:t>GenBank (NIH)</a:t>
            </a:r>
          </a:p>
          <a:p>
            <a:pPr marL="822325" lvl="1" indent="-457200">
              <a:lnSpc>
                <a:spcPct val="80000"/>
              </a:lnSpc>
              <a:buFont typeface="Century Schoolbook" charset="0"/>
              <a:buAutoNum type="arabicPeriod"/>
            </a:pPr>
            <a:endParaRPr lang="en-US" altLang="en-US" dirty="0"/>
          </a:p>
          <a:p>
            <a:pPr marL="822325" lvl="1" indent="-457200">
              <a:lnSpc>
                <a:spcPct val="80000"/>
              </a:lnSpc>
              <a:buFont typeface="Century Schoolbook" charset="0"/>
              <a:buAutoNum type="arabicPeriod"/>
            </a:pPr>
            <a:r>
              <a:rPr lang="en-US" altLang="en-US" dirty="0"/>
              <a:t>DNA Database of Japan (DDBJ) </a:t>
            </a:r>
          </a:p>
          <a:p>
            <a:pPr marL="822325" lvl="1" indent="-457200">
              <a:lnSpc>
                <a:spcPct val="80000"/>
              </a:lnSpc>
              <a:buFont typeface="Century Schoolbook" charset="0"/>
              <a:buAutoNum type="arabicPeriod"/>
            </a:pPr>
            <a:endParaRPr lang="en-US" altLang="en-US" dirty="0"/>
          </a:p>
          <a:p>
            <a:pPr marL="822325" lvl="1" indent="-457200">
              <a:lnSpc>
                <a:spcPct val="80000"/>
              </a:lnSpc>
              <a:buFont typeface="Century Schoolbook" charset="0"/>
              <a:buAutoNum type="arabicPeriod"/>
            </a:pPr>
            <a:r>
              <a:rPr lang="en-US" altLang="en-US" dirty="0"/>
              <a:t>European Molecular Biology Laboratory (EBI-EMBL) Database</a:t>
            </a:r>
            <a:endParaRPr lang="en-US" altLang="en-US" b="1" dirty="0"/>
          </a:p>
        </p:txBody>
      </p:sp>
    </p:spTree>
    <p:extLst>
      <p:ext uri="{BB962C8B-B14F-4D97-AF65-F5344CB8AC3E}">
        <p14:creationId xmlns:p14="http://schemas.microsoft.com/office/powerpoint/2010/main" val="7414750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F245F4-822F-574A-B505-6547A5918984}"/>
              </a:ext>
            </a:extLst>
          </p:cNvPr>
          <p:cNvPicPr>
            <a:picLocks noChangeAspect="1"/>
          </p:cNvPicPr>
          <p:nvPr/>
        </p:nvPicPr>
        <p:blipFill>
          <a:blip r:embed="rId3"/>
          <a:stretch>
            <a:fillRect/>
          </a:stretch>
        </p:blipFill>
        <p:spPr>
          <a:xfrm>
            <a:off x="0" y="1921497"/>
            <a:ext cx="12192000" cy="4399670"/>
          </a:xfrm>
          <a:prstGeom prst="rect">
            <a:avLst/>
          </a:prstGeom>
        </p:spPr>
      </p:pic>
      <p:sp>
        <p:nvSpPr>
          <p:cNvPr id="5" name="TextBox 4">
            <a:extLst>
              <a:ext uri="{FF2B5EF4-FFF2-40B4-BE49-F238E27FC236}">
                <a16:creationId xmlns:a16="http://schemas.microsoft.com/office/drawing/2014/main" id="{B7340B5B-A19D-BE4B-8D99-2A0139BA7343}"/>
              </a:ext>
            </a:extLst>
          </p:cNvPr>
          <p:cNvSpPr txBox="1"/>
          <p:nvPr/>
        </p:nvSpPr>
        <p:spPr>
          <a:xfrm>
            <a:off x="796834" y="483326"/>
            <a:ext cx="8974183" cy="1323439"/>
          </a:xfrm>
          <a:prstGeom prst="rect">
            <a:avLst/>
          </a:prstGeom>
          <a:noFill/>
        </p:spPr>
        <p:txBody>
          <a:bodyPr wrap="square" rtlCol="0">
            <a:spAutoFit/>
          </a:bodyPr>
          <a:lstStyle/>
          <a:p>
            <a:r>
              <a:rPr lang="en-US" sz="8000" dirty="0">
                <a:hlinkClick r:id="rId4"/>
              </a:rPr>
              <a:t>SYT1</a:t>
            </a:r>
            <a:endParaRPr lang="en-US" sz="8000" dirty="0"/>
          </a:p>
        </p:txBody>
      </p:sp>
    </p:spTree>
    <p:extLst>
      <p:ext uri="{BB962C8B-B14F-4D97-AF65-F5344CB8AC3E}">
        <p14:creationId xmlns:p14="http://schemas.microsoft.com/office/powerpoint/2010/main" val="835341559"/>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340B5B-A19D-BE4B-8D99-2A0139BA7343}"/>
              </a:ext>
            </a:extLst>
          </p:cNvPr>
          <p:cNvSpPr txBox="1"/>
          <p:nvPr/>
        </p:nvSpPr>
        <p:spPr>
          <a:xfrm>
            <a:off x="796834" y="483326"/>
            <a:ext cx="8974183" cy="1323439"/>
          </a:xfrm>
          <a:prstGeom prst="rect">
            <a:avLst/>
          </a:prstGeom>
          <a:noFill/>
        </p:spPr>
        <p:txBody>
          <a:bodyPr wrap="square" rtlCol="0">
            <a:spAutoFit/>
          </a:bodyPr>
          <a:lstStyle/>
          <a:p>
            <a:r>
              <a:rPr lang="en-US" sz="8000" dirty="0">
                <a:hlinkClick r:id="rId3"/>
              </a:rPr>
              <a:t>SYT1</a:t>
            </a:r>
            <a:endParaRPr lang="en-US" sz="8000" dirty="0"/>
          </a:p>
        </p:txBody>
      </p:sp>
      <p:sp>
        <p:nvSpPr>
          <p:cNvPr id="2" name="TextBox 1">
            <a:extLst>
              <a:ext uri="{FF2B5EF4-FFF2-40B4-BE49-F238E27FC236}">
                <a16:creationId xmlns:a16="http://schemas.microsoft.com/office/drawing/2014/main" id="{0A0BE30A-D61F-AC45-B586-25A5377F36F3}"/>
              </a:ext>
            </a:extLst>
          </p:cNvPr>
          <p:cNvSpPr txBox="1"/>
          <p:nvPr/>
        </p:nvSpPr>
        <p:spPr>
          <a:xfrm>
            <a:off x="346166" y="1985555"/>
            <a:ext cx="11181806" cy="4555093"/>
          </a:xfrm>
          <a:prstGeom prst="rect">
            <a:avLst/>
          </a:prstGeom>
          <a:noFill/>
        </p:spPr>
        <p:txBody>
          <a:bodyPr wrap="square" rtlCol="0">
            <a:spAutoFit/>
          </a:bodyPr>
          <a:lstStyle/>
          <a:p>
            <a:r>
              <a:rPr lang="en-US" sz="3600" dirty="0"/>
              <a:t>Be sensitive to </a:t>
            </a:r>
          </a:p>
          <a:p>
            <a:r>
              <a:rPr lang="en-US" sz="3600" dirty="0"/>
              <a:t> - version </a:t>
            </a:r>
            <a:r>
              <a:rPr lang="en-US" b="1" dirty="0">
                <a:hlinkClick r:id="rId4"/>
              </a:rPr>
              <a:t>Human</a:t>
            </a:r>
            <a:r>
              <a:rPr lang="en-US" dirty="0">
                <a:hlinkClick r:id="rId4"/>
              </a:rPr>
              <a:t> (GRCh38.p13</a:t>
            </a:r>
            <a:r>
              <a:rPr lang="en-US" dirty="0"/>
              <a:t>)</a:t>
            </a:r>
          </a:p>
          <a:p>
            <a:r>
              <a:rPr lang="en-US" sz="3600" dirty="0"/>
              <a:t> - transcript – often there are many… seek </a:t>
            </a:r>
            <a:r>
              <a:rPr lang="en-US" sz="3600" dirty="0" err="1"/>
              <a:t>REfSeq</a:t>
            </a:r>
            <a:r>
              <a:rPr lang="en-US" sz="3600" dirty="0"/>
              <a:t> (default)</a:t>
            </a:r>
          </a:p>
          <a:p>
            <a:r>
              <a:rPr lang="en-US" sz="3600" dirty="0"/>
              <a:t> 		</a:t>
            </a:r>
            <a:r>
              <a:rPr lang="en-US" sz="3600" dirty="0">
                <a:solidFill>
                  <a:srgbClr val="FF0000"/>
                </a:solidFill>
              </a:rPr>
              <a:t> TSL-1</a:t>
            </a:r>
            <a:r>
              <a:rPr lang="en-US" sz="3600" dirty="0"/>
              <a:t>: Transcript Support Level 1, </a:t>
            </a:r>
          </a:p>
          <a:p>
            <a:r>
              <a:rPr lang="en-US" sz="3600" dirty="0"/>
              <a:t>		</a:t>
            </a:r>
            <a:r>
              <a:rPr lang="en-US" sz="2800" dirty="0"/>
              <a:t>when transcripts are supported by at least one non-suspect 			mRNA.</a:t>
            </a:r>
          </a:p>
          <a:p>
            <a:r>
              <a:rPr lang="en-US" sz="2800" dirty="0"/>
              <a:t>		</a:t>
            </a:r>
            <a:r>
              <a:rPr lang="en-US" sz="3200" dirty="0"/>
              <a:t>P3 - APPRIS candidate principal isoform (earliest CCDS).</a:t>
            </a:r>
            <a:endParaRPr lang="en-US" sz="4400" dirty="0"/>
          </a:p>
          <a:p>
            <a:endParaRPr lang="en-US" sz="3200" dirty="0"/>
          </a:p>
          <a:p>
            <a:endParaRPr lang="en-US" dirty="0"/>
          </a:p>
        </p:txBody>
      </p:sp>
    </p:spTree>
    <p:extLst>
      <p:ext uri="{BB962C8B-B14F-4D97-AF65-F5344CB8AC3E}">
        <p14:creationId xmlns:p14="http://schemas.microsoft.com/office/powerpoint/2010/main" val="768486238"/>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2" name="Rectangle 4">
            <a:extLst>
              <a:ext uri="{FF2B5EF4-FFF2-40B4-BE49-F238E27FC236}">
                <a16:creationId xmlns:a16="http://schemas.microsoft.com/office/drawing/2014/main" id="{B0CDAE1F-D189-7D4A-B4B9-CD0099C9DA49}"/>
              </a:ext>
            </a:extLst>
          </p:cNvPr>
          <p:cNvSpPr>
            <a:spLocks noChangeArrowheads="1"/>
          </p:cNvSpPr>
          <p:nvPr/>
        </p:nvSpPr>
        <p:spPr bwMode="auto">
          <a:xfrm>
            <a:off x="2260600" y="228601"/>
            <a:ext cx="7429500" cy="847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sz="3200">
                <a:solidFill>
                  <a:srgbClr val="007A77"/>
                </a:solidFill>
                <a:latin typeface="Trebuchet MS" charset="0"/>
              </a:defRPr>
            </a:lvl1pPr>
            <a:lvl2pPr algn="ctr">
              <a:defRPr sz="3200">
                <a:solidFill>
                  <a:srgbClr val="007A77"/>
                </a:solidFill>
                <a:latin typeface="Trebuchet MS" charset="0"/>
              </a:defRPr>
            </a:lvl2pPr>
            <a:lvl3pPr algn="ctr">
              <a:defRPr sz="3200">
                <a:solidFill>
                  <a:srgbClr val="007A77"/>
                </a:solidFill>
                <a:latin typeface="Trebuchet MS" charset="0"/>
              </a:defRPr>
            </a:lvl3pPr>
            <a:lvl4pPr algn="ctr">
              <a:defRPr sz="3200">
                <a:solidFill>
                  <a:srgbClr val="007A77"/>
                </a:solidFill>
                <a:latin typeface="Trebuchet MS" charset="0"/>
              </a:defRPr>
            </a:lvl4pPr>
            <a:lvl5pPr algn="ctr">
              <a:defRPr sz="3200">
                <a:solidFill>
                  <a:srgbClr val="007A77"/>
                </a:solidFill>
                <a:latin typeface="Trebuchet MS" charset="0"/>
              </a:defRPr>
            </a:lvl5pPr>
            <a:lvl6pPr marL="457200" algn="ctr" fontAlgn="base">
              <a:spcBef>
                <a:spcPct val="0"/>
              </a:spcBef>
              <a:spcAft>
                <a:spcPct val="0"/>
              </a:spcAft>
              <a:defRPr sz="3200">
                <a:solidFill>
                  <a:srgbClr val="007A77"/>
                </a:solidFill>
                <a:latin typeface="Trebuchet MS" charset="0"/>
              </a:defRPr>
            </a:lvl6pPr>
            <a:lvl7pPr marL="914400" algn="ctr" fontAlgn="base">
              <a:spcBef>
                <a:spcPct val="0"/>
              </a:spcBef>
              <a:spcAft>
                <a:spcPct val="0"/>
              </a:spcAft>
              <a:defRPr sz="3200">
                <a:solidFill>
                  <a:srgbClr val="007A77"/>
                </a:solidFill>
                <a:latin typeface="Trebuchet MS" charset="0"/>
              </a:defRPr>
            </a:lvl7pPr>
            <a:lvl8pPr marL="1371600" algn="ctr" fontAlgn="base">
              <a:spcBef>
                <a:spcPct val="0"/>
              </a:spcBef>
              <a:spcAft>
                <a:spcPct val="0"/>
              </a:spcAft>
              <a:defRPr sz="3200">
                <a:solidFill>
                  <a:srgbClr val="007A77"/>
                </a:solidFill>
                <a:latin typeface="Trebuchet MS" charset="0"/>
              </a:defRPr>
            </a:lvl8pPr>
            <a:lvl9pPr marL="1828800" algn="ctr" fontAlgn="base">
              <a:spcBef>
                <a:spcPct val="0"/>
              </a:spcBef>
              <a:spcAft>
                <a:spcPct val="0"/>
              </a:spcAft>
              <a:defRPr sz="3200">
                <a:solidFill>
                  <a:srgbClr val="007A77"/>
                </a:solidFill>
                <a:latin typeface="Trebuchet MS" charset="0"/>
              </a:defRPr>
            </a:lvl9pPr>
          </a:lstStyle>
          <a:p>
            <a:pPr eaLnBrk="1" hangingPunct="1">
              <a:defRPr/>
            </a:pPr>
            <a:r>
              <a:rPr lang="da-DK" altLang="en-US" sz="3600" dirty="0" err="1"/>
              <a:t>Genome</a:t>
            </a:r>
            <a:r>
              <a:rPr lang="da-DK" altLang="en-US" sz="3600" dirty="0"/>
              <a:t> browsers</a:t>
            </a:r>
            <a:br>
              <a:rPr lang="da-DK" altLang="en-US" sz="3600" dirty="0"/>
            </a:br>
            <a:r>
              <a:rPr lang="da-DK" altLang="en-US" sz="2400" dirty="0" err="1"/>
              <a:t>Visualization</a:t>
            </a:r>
            <a:r>
              <a:rPr lang="da-DK" altLang="en-US" sz="2400" dirty="0"/>
              <a:t> of a gene (UCSC)</a:t>
            </a:r>
            <a:endParaRPr lang="en-US" altLang="en-US" sz="2800" dirty="0"/>
          </a:p>
        </p:txBody>
      </p:sp>
      <p:pic>
        <p:nvPicPr>
          <p:cNvPr id="47107" name="Picture 6" descr="Picture 8">
            <a:extLst>
              <a:ext uri="{FF2B5EF4-FFF2-40B4-BE49-F238E27FC236}">
                <a16:creationId xmlns:a16="http://schemas.microsoft.com/office/drawing/2014/main" id="{64FBB8FE-7D74-8648-A576-B92CAE9CC0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0381" y="1549713"/>
            <a:ext cx="8631238" cy="360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7816" name="Text Box 8">
            <a:extLst>
              <a:ext uri="{FF2B5EF4-FFF2-40B4-BE49-F238E27FC236}">
                <a16:creationId xmlns:a16="http://schemas.microsoft.com/office/drawing/2014/main" id="{33ECCB84-0FF3-8042-962D-A502D9BF3D3A}"/>
              </a:ext>
            </a:extLst>
          </p:cNvPr>
          <p:cNvSpPr txBox="1">
            <a:spLocks noChangeArrowheads="1"/>
          </p:cNvSpPr>
          <p:nvPr/>
        </p:nvSpPr>
        <p:spPr bwMode="auto">
          <a:xfrm>
            <a:off x="3581401" y="5334000"/>
            <a:ext cx="412164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a:solidFill>
                  <a:srgbClr val="000000"/>
                </a:solidFill>
                <a:latin typeface="Times New Roman" charset="0"/>
              </a:rPr>
              <a:t>Exon                   Intron                       UTR</a:t>
            </a:r>
          </a:p>
        </p:txBody>
      </p:sp>
      <p:sp>
        <p:nvSpPr>
          <p:cNvPr id="247817" name="Line 9">
            <a:extLst>
              <a:ext uri="{FF2B5EF4-FFF2-40B4-BE49-F238E27FC236}">
                <a16:creationId xmlns:a16="http://schemas.microsoft.com/office/drawing/2014/main" id="{F640086C-E3AA-9F40-8016-1D54941D2A1A}"/>
              </a:ext>
            </a:extLst>
          </p:cNvPr>
          <p:cNvSpPr>
            <a:spLocks noChangeShapeType="1"/>
          </p:cNvSpPr>
          <p:nvPr/>
        </p:nvSpPr>
        <p:spPr bwMode="auto">
          <a:xfrm flipH="1" flipV="1">
            <a:off x="3733800" y="4572000"/>
            <a:ext cx="76200" cy="762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GB">
              <a:solidFill>
                <a:srgbClr val="000000"/>
              </a:solidFill>
              <a:latin typeface="Times New Roman" charset="0"/>
            </a:endParaRPr>
          </a:p>
        </p:txBody>
      </p:sp>
      <p:sp>
        <p:nvSpPr>
          <p:cNvPr id="247818" name="Line 10">
            <a:extLst>
              <a:ext uri="{FF2B5EF4-FFF2-40B4-BE49-F238E27FC236}">
                <a16:creationId xmlns:a16="http://schemas.microsoft.com/office/drawing/2014/main" id="{FBCB7B73-E8D4-A84C-B185-1306804817A5}"/>
              </a:ext>
            </a:extLst>
          </p:cNvPr>
          <p:cNvSpPr>
            <a:spLocks noChangeShapeType="1"/>
          </p:cNvSpPr>
          <p:nvPr/>
        </p:nvSpPr>
        <p:spPr bwMode="auto">
          <a:xfrm flipV="1">
            <a:off x="6096000" y="4495800"/>
            <a:ext cx="0" cy="8382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GB">
              <a:solidFill>
                <a:srgbClr val="000000"/>
              </a:solidFill>
              <a:latin typeface="Times New Roman" charset="0"/>
            </a:endParaRPr>
          </a:p>
        </p:txBody>
      </p:sp>
      <p:sp>
        <p:nvSpPr>
          <p:cNvPr id="247819" name="Line 11">
            <a:extLst>
              <a:ext uri="{FF2B5EF4-FFF2-40B4-BE49-F238E27FC236}">
                <a16:creationId xmlns:a16="http://schemas.microsoft.com/office/drawing/2014/main" id="{8C0C5F66-A6B0-2D49-B6D6-1444D5F46DC7}"/>
              </a:ext>
            </a:extLst>
          </p:cNvPr>
          <p:cNvSpPr>
            <a:spLocks noChangeShapeType="1"/>
          </p:cNvSpPr>
          <p:nvPr/>
        </p:nvSpPr>
        <p:spPr bwMode="auto">
          <a:xfrm flipV="1">
            <a:off x="8534400" y="4267200"/>
            <a:ext cx="228600" cy="9906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GB">
              <a:solidFill>
                <a:srgbClr val="000000"/>
              </a:solidFill>
              <a:latin typeface="Times New Roman" charset="0"/>
            </a:endParaRPr>
          </a:p>
        </p:txBody>
      </p:sp>
    </p:spTree>
    <p:extLst>
      <p:ext uri="{BB962C8B-B14F-4D97-AF65-F5344CB8AC3E}">
        <p14:creationId xmlns:p14="http://schemas.microsoft.com/office/powerpoint/2010/main" val="772485634"/>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3" name="Text Box 3">
            <a:extLst>
              <a:ext uri="{FF2B5EF4-FFF2-40B4-BE49-F238E27FC236}">
                <a16:creationId xmlns:a16="http://schemas.microsoft.com/office/drawing/2014/main" id="{AC4F8EC0-8CEF-BF45-9CE7-47B46402A2E7}"/>
              </a:ext>
            </a:extLst>
          </p:cNvPr>
          <p:cNvSpPr txBox="1">
            <a:spLocks noChangeArrowheads="1"/>
          </p:cNvSpPr>
          <p:nvPr/>
        </p:nvSpPr>
        <p:spPr bwMode="auto">
          <a:xfrm>
            <a:off x="722811" y="1395504"/>
            <a:ext cx="7924800" cy="4493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1" hangingPunct="1">
              <a:spcBef>
                <a:spcPct val="50000"/>
              </a:spcBef>
              <a:buFontTx/>
              <a:buChar char="•"/>
              <a:defRPr/>
            </a:pPr>
            <a:r>
              <a:rPr lang="da-DK" altLang="en-US" dirty="0">
                <a:solidFill>
                  <a:srgbClr val="000000"/>
                </a:solidFill>
                <a:latin typeface="Trebuchet MS" charset="0"/>
                <a:ea typeface="Times New Roman" charset="0"/>
                <a:cs typeface="Times New Roman" charset="0"/>
              </a:rPr>
              <a:t> </a:t>
            </a:r>
            <a:r>
              <a:rPr lang="da-DK" altLang="en-US" sz="2200" dirty="0">
                <a:solidFill>
                  <a:srgbClr val="000000"/>
                </a:solidFill>
                <a:latin typeface="Trebuchet MS" charset="0"/>
                <a:ea typeface="Times New Roman" charset="0"/>
                <a:cs typeface="Times New Roman" charset="0"/>
              </a:rPr>
              <a:t>UCSC </a:t>
            </a:r>
            <a:r>
              <a:rPr lang="da-DK" altLang="en-US" sz="2200" dirty="0" err="1">
                <a:solidFill>
                  <a:srgbClr val="000000"/>
                </a:solidFill>
                <a:latin typeface="Trebuchet MS" charset="0"/>
                <a:ea typeface="Times New Roman" charset="0"/>
                <a:cs typeface="Times New Roman" charset="0"/>
              </a:rPr>
              <a:t>genome</a:t>
            </a:r>
            <a:r>
              <a:rPr lang="da-DK" altLang="en-US" sz="2200" dirty="0">
                <a:solidFill>
                  <a:srgbClr val="000000"/>
                </a:solidFill>
                <a:latin typeface="Trebuchet MS" charset="0"/>
                <a:ea typeface="Times New Roman" charset="0"/>
                <a:cs typeface="Times New Roman" charset="0"/>
              </a:rPr>
              <a:t> browser</a:t>
            </a:r>
          </a:p>
          <a:p>
            <a:pPr lvl="1" eaLnBrk="1" hangingPunct="1">
              <a:spcBef>
                <a:spcPct val="50000"/>
              </a:spcBef>
              <a:buFontTx/>
              <a:buChar char="•"/>
              <a:defRPr/>
            </a:pPr>
            <a:r>
              <a:rPr lang="en-US" altLang="en-US" sz="2200" dirty="0">
                <a:solidFill>
                  <a:srgbClr val="000000"/>
                </a:solidFill>
                <a:latin typeface="Times New Roman" charset="0"/>
                <a:hlinkClick r:id="rId3"/>
              </a:rPr>
              <a:t> http://genome.ucsc.edu/</a:t>
            </a:r>
            <a:endParaRPr lang="en-US" altLang="en-US" sz="2200" dirty="0">
              <a:solidFill>
                <a:srgbClr val="000000"/>
              </a:solidFill>
              <a:latin typeface="Times New Roman" charset="0"/>
            </a:endParaRPr>
          </a:p>
          <a:p>
            <a:pPr lvl="1" eaLnBrk="1" hangingPunct="1">
              <a:spcBef>
                <a:spcPct val="50000"/>
              </a:spcBef>
              <a:buFontTx/>
              <a:buChar char="•"/>
              <a:defRPr/>
            </a:pPr>
            <a:r>
              <a:rPr lang="en-US" altLang="en-US" sz="2200" dirty="0">
                <a:solidFill>
                  <a:srgbClr val="000000"/>
                </a:solidFill>
                <a:latin typeface="Times New Roman" charset="0"/>
              </a:rPr>
              <a:t> Easy to use</a:t>
            </a:r>
          </a:p>
          <a:p>
            <a:pPr lvl="1" eaLnBrk="1" hangingPunct="1">
              <a:spcBef>
                <a:spcPct val="50000"/>
              </a:spcBef>
              <a:buFontTx/>
              <a:buChar char="•"/>
              <a:defRPr/>
            </a:pPr>
            <a:r>
              <a:rPr lang="en-US" altLang="en-US" sz="2200" dirty="0">
                <a:solidFill>
                  <a:srgbClr val="000000"/>
                </a:solidFill>
                <a:latin typeface="Times New Roman" charset="0"/>
              </a:rPr>
              <a:t> Often updates, but not as often as </a:t>
            </a:r>
            <a:r>
              <a:rPr lang="en-US" altLang="en-US" sz="2200" dirty="0" err="1">
                <a:solidFill>
                  <a:srgbClr val="000000"/>
                </a:solidFill>
                <a:latin typeface="Times New Roman" charset="0"/>
              </a:rPr>
              <a:t>Ensembl</a:t>
            </a:r>
            <a:endParaRPr lang="en-US" altLang="en-US" sz="2200" dirty="0">
              <a:solidFill>
                <a:srgbClr val="000000"/>
              </a:solidFill>
              <a:latin typeface="Times New Roman" charset="0"/>
            </a:endParaRPr>
          </a:p>
          <a:p>
            <a:pPr lvl="1" eaLnBrk="1" hangingPunct="1">
              <a:spcBef>
                <a:spcPct val="50000"/>
              </a:spcBef>
              <a:buFontTx/>
              <a:buChar char="•"/>
              <a:defRPr/>
            </a:pPr>
            <a:r>
              <a:rPr lang="en-US" altLang="en-US" sz="2200" dirty="0">
                <a:solidFill>
                  <a:srgbClr val="000000"/>
                </a:solidFill>
                <a:latin typeface="Times New Roman" charset="0"/>
              </a:rPr>
              <a:t> upload of personal tracks</a:t>
            </a:r>
          </a:p>
          <a:p>
            <a:pPr eaLnBrk="1" hangingPunct="1">
              <a:spcBef>
                <a:spcPct val="50000"/>
              </a:spcBef>
              <a:buFontTx/>
              <a:buChar char="•"/>
              <a:defRPr/>
            </a:pPr>
            <a:r>
              <a:rPr lang="en-US" altLang="en-US" sz="2200" dirty="0">
                <a:solidFill>
                  <a:srgbClr val="000000"/>
                </a:solidFill>
                <a:latin typeface="Times New Roman" charset="0"/>
              </a:rPr>
              <a:t> </a:t>
            </a:r>
            <a:r>
              <a:rPr lang="en-US" altLang="en-US" sz="2200" dirty="0" err="1">
                <a:solidFill>
                  <a:srgbClr val="000000"/>
                </a:solidFill>
                <a:latin typeface="Times New Roman" charset="0"/>
              </a:rPr>
              <a:t>Ensembl</a:t>
            </a:r>
            <a:r>
              <a:rPr lang="en-US" altLang="en-US" sz="2200" dirty="0">
                <a:solidFill>
                  <a:srgbClr val="000000"/>
                </a:solidFill>
                <a:latin typeface="Times New Roman" charset="0"/>
              </a:rPr>
              <a:t> browser</a:t>
            </a:r>
          </a:p>
          <a:p>
            <a:pPr lvl="1" eaLnBrk="1" hangingPunct="1">
              <a:spcBef>
                <a:spcPct val="50000"/>
              </a:spcBef>
              <a:buFontTx/>
              <a:buChar char="•"/>
              <a:defRPr/>
            </a:pPr>
            <a:r>
              <a:rPr lang="en-US" altLang="en-US" sz="2200" dirty="0">
                <a:solidFill>
                  <a:srgbClr val="000000"/>
                </a:solidFill>
                <a:latin typeface="Times New Roman" charset="0"/>
                <a:hlinkClick r:id="rId4"/>
              </a:rPr>
              <a:t> http://www.ensembl.org/index.html</a:t>
            </a:r>
            <a:endParaRPr lang="en-US" altLang="en-US" sz="2200" dirty="0">
              <a:solidFill>
                <a:srgbClr val="000000"/>
              </a:solidFill>
              <a:latin typeface="Times New Roman" charset="0"/>
            </a:endParaRPr>
          </a:p>
          <a:p>
            <a:pPr lvl="1" eaLnBrk="1" hangingPunct="1">
              <a:spcBef>
                <a:spcPct val="50000"/>
              </a:spcBef>
              <a:buFontTx/>
              <a:buChar char="•"/>
              <a:defRPr/>
            </a:pPr>
            <a:r>
              <a:rPr lang="en-US" altLang="en-US" sz="2200" dirty="0">
                <a:solidFill>
                  <a:srgbClr val="000000"/>
                </a:solidFill>
                <a:latin typeface="Times New Roman" charset="0"/>
              </a:rPr>
              <a:t> Less easy to use</a:t>
            </a:r>
          </a:p>
          <a:p>
            <a:pPr lvl="1" eaLnBrk="1" hangingPunct="1">
              <a:spcBef>
                <a:spcPct val="50000"/>
              </a:spcBef>
              <a:buFontTx/>
              <a:buChar char="•"/>
              <a:defRPr/>
            </a:pPr>
            <a:r>
              <a:rPr lang="en-US" altLang="en-US" sz="2200" dirty="0">
                <a:solidFill>
                  <a:srgbClr val="000000"/>
                </a:solidFill>
                <a:latin typeface="Times New Roman" charset="0"/>
              </a:rPr>
              <a:t> Maintained/updated by several people</a:t>
            </a:r>
          </a:p>
        </p:txBody>
      </p:sp>
      <p:sp>
        <p:nvSpPr>
          <p:cNvPr id="245764" name="Rectangle 4">
            <a:extLst>
              <a:ext uri="{FF2B5EF4-FFF2-40B4-BE49-F238E27FC236}">
                <a16:creationId xmlns:a16="http://schemas.microsoft.com/office/drawing/2014/main" id="{DBAF9BA4-28C4-1D4A-A8D9-131173E78C9C}"/>
              </a:ext>
            </a:extLst>
          </p:cNvPr>
          <p:cNvSpPr>
            <a:spLocks noChangeArrowheads="1"/>
          </p:cNvSpPr>
          <p:nvPr/>
        </p:nvSpPr>
        <p:spPr bwMode="auto">
          <a:xfrm>
            <a:off x="2171700" y="219076"/>
            <a:ext cx="7429500" cy="847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sz="3200">
                <a:solidFill>
                  <a:srgbClr val="007A77"/>
                </a:solidFill>
                <a:latin typeface="Trebuchet MS" charset="0"/>
              </a:defRPr>
            </a:lvl1pPr>
            <a:lvl2pPr algn="ctr">
              <a:defRPr sz="3200">
                <a:solidFill>
                  <a:srgbClr val="007A77"/>
                </a:solidFill>
                <a:latin typeface="Trebuchet MS" charset="0"/>
              </a:defRPr>
            </a:lvl2pPr>
            <a:lvl3pPr algn="ctr">
              <a:defRPr sz="3200">
                <a:solidFill>
                  <a:srgbClr val="007A77"/>
                </a:solidFill>
                <a:latin typeface="Trebuchet MS" charset="0"/>
              </a:defRPr>
            </a:lvl3pPr>
            <a:lvl4pPr algn="ctr">
              <a:defRPr sz="3200">
                <a:solidFill>
                  <a:srgbClr val="007A77"/>
                </a:solidFill>
                <a:latin typeface="Trebuchet MS" charset="0"/>
              </a:defRPr>
            </a:lvl4pPr>
            <a:lvl5pPr algn="ctr">
              <a:defRPr sz="3200">
                <a:solidFill>
                  <a:srgbClr val="007A77"/>
                </a:solidFill>
                <a:latin typeface="Trebuchet MS" charset="0"/>
              </a:defRPr>
            </a:lvl5pPr>
            <a:lvl6pPr marL="457200" algn="ctr" fontAlgn="base">
              <a:spcBef>
                <a:spcPct val="0"/>
              </a:spcBef>
              <a:spcAft>
                <a:spcPct val="0"/>
              </a:spcAft>
              <a:defRPr sz="3200">
                <a:solidFill>
                  <a:srgbClr val="007A77"/>
                </a:solidFill>
                <a:latin typeface="Trebuchet MS" charset="0"/>
              </a:defRPr>
            </a:lvl6pPr>
            <a:lvl7pPr marL="914400" algn="ctr" fontAlgn="base">
              <a:spcBef>
                <a:spcPct val="0"/>
              </a:spcBef>
              <a:spcAft>
                <a:spcPct val="0"/>
              </a:spcAft>
              <a:defRPr sz="3200">
                <a:solidFill>
                  <a:srgbClr val="007A77"/>
                </a:solidFill>
                <a:latin typeface="Trebuchet MS" charset="0"/>
              </a:defRPr>
            </a:lvl7pPr>
            <a:lvl8pPr marL="1371600" algn="ctr" fontAlgn="base">
              <a:spcBef>
                <a:spcPct val="0"/>
              </a:spcBef>
              <a:spcAft>
                <a:spcPct val="0"/>
              </a:spcAft>
              <a:defRPr sz="3200">
                <a:solidFill>
                  <a:srgbClr val="007A77"/>
                </a:solidFill>
                <a:latin typeface="Trebuchet MS" charset="0"/>
              </a:defRPr>
            </a:lvl8pPr>
            <a:lvl9pPr marL="1828800" algn="ctr" fontAlgn="base">
              <a:spcBef>
                <a:spcPct val="0"/>
              </a:spcBef>
              <a:spcAft>
                <a:spcPct val="0"/>
              </a:spcAft>
              <a:defRPr sz="3200">
                <a:solidFill>
                  <a:srgbClr val="007A77"/>
                </a:solidFill>
                <a:latin typeface="Trebuchet MS" charset="0"/>
              </a:defRPr>
            </a:lvl9pPr>
          </a:lstStyle>
          <a:p>
            <a:pPr eaLnBrk="1" hangingPunct="1">
              <a:defRPr/>
            </a:pPr>
            <a:r>
              <a:rPr lang="da-DK" altLang="en-US" sz="3600" dirty="0" err="1"/>
              <a:t>Genome</a:t>
            </a:r>
            <a:r>
              <a:rPr lang="da-DK" altLang="en-US" sz="3600" dirty="0"/>
              <a:t> browsers (</a:t>
            </a:r>
            <a:r>
              <a:rPr lang="da-DK" altLang="en-US" sz="3600" dirty="0" err="1"/>
              <a:t>compare</a:t>
            </a:r>
            <a:r>
              <a:rPr lang="da-DK" altLang="en-US" sz="3600" dirty="0"/>
              <a:t>)</a:t>
            </a:r>
          </a:p>
          <a:p>
            <a:pPr eaLnBrk="1" hangingPunct="1">
              <a:defRPr/>
            </a:pPr>
            <a:endParaRPr lang="en-US" altLang="en-US" sz="2800" dirty="0"/>
          </a:p>
        </p:txBody>
      </p:sp>
    </p:spTree>
    <p:extLst>
      <p:ext uri="{BB962C8B-B14F-4D97-AF65-F5344CB8AC3E}">
        <p14:creationId xmlns:p14="http://schemas.microsoft.com/office/powerpoint/2010/main" val="14269441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8" name="Rectangle 4">
            <a:extLst>
              <a:ext uri="{FF2B5EF4-FFF2-40B4-BE49-F238E27FC236}">
                <a16:creationId xmlns:a16="http://schemas.microsoft.com/office/drawing/2014/main" id="{8791DE69-4FD2-6145-B8FF-4CEF602B1737}"/>
              </a:ext>
            </a:extLst>
          </p:cNvPr>
          <p:cNvSpPr>
            <a:spLocks noChangeArrowheads="1"/>
          </p:cNvSpPr>
          <p:nvPr/>
        </p:nvSpPr>
        <p:spPr bwMode="auto">
          <a:xfrm>
            <a:off x="2260600" y="228601"/>
            <a:ext cx="7429500" cy="847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sz="3200">
                <a:solidFill>
                  <a:srgbClr val="007A77"/>
                </a:solidFill>
                <a:latin typeface="Trebuchet MS" charset="0"/>
              </a:defRPr>
            </a:lvl1pPr>
            <a:lvl2pPr algn="ctr">
              <a:defRPr sz="3200">
                <a:solidFill>
                  <a:srgbClr val="007A77"/>
                </a:solidFill>
                <a:latin typeface="Trebuchet MS" charset="0"/>
              </a:defRPr>
            </a:lvl2pPr>
            <a:lvl3pPr algn="ctr">
              <a:defRPr sz="3200">
                <a:solidFill>
                  <a:srgbClr val="007A77"/>
                </a:solidFill>
                <a:latin typeface="Trebuchet MS" charset="0"/>
              </a:defRPr>
            </a:lvl3pPr>
            <a:lvl4pPr algn="ctr">
              <a:defRPr sz="3200">
                <a:solidFill>
                  <a:srgbClr val="007A77"/>
                </a:solidFill>
                <a:latin typeface="Trebuchet MS" charset="0"/>
              </a:defRPr>
            </a:lvl4pPr>
            <a:lvl5pPr algn="ctr">
              <a:defRPr sz="3200">
                <a:solidFill>
                  <a:srgbClr val="007A77"/>
                </a:solidFill>
                <a:latin typeface="Trebuchet MS" charset="0"/>
              </a:defRPr>
            </a:lvl5pPr>
            <a:lvl6pPr marL="457200" algn="ctr" fontAlgn="base">
              <a:spcBef>
                <a:spcPct val="0"/>
              </a:spcBef>
              <a:spcAft>
                <a:spcPct val="0"/>
              </a:spcAft>
              <a:defRPr sz="3200">
                <a:solidFill>
                  <a:srgbClr val="007A77"/>
                </a:solidFill>
                <a:latin typeface="Trebuchet MS" charset="0"/>
              </a:defRPr>
            </a:lvl6pPr>
            <a:lvl7pPr marL="914400" algn="ctr" fontAlgn="base">
              <a:spcBef>
                <a:spcPct val="0"/>
              </a:spcBef>
              <a:spcAft>
                <a:spcPct val="0"/>
              </a:spcAft>
              <a:defRPr sz="3200">
                <a:solidFill>
                  <a:srgbClr val="007A77"/>
                </a:solidFill>
                <a:latin typeface="Trebuchet MS" charset="0"/>
              </a:defRPr>
            </a:lvl7pPr>
            <a:lvl8pPr marL="1371600" algn="ctr" fontAlgn="base">
              <a:spcBef>
                <a:spcPct val="0"/>
              </a:spcBef>
              <a:spcAft>
                <a:spcPct val="0"/>
              </a:spcAft>
              <a:defRPr sz="3200">
                <a:solidFill>
                  <a:srgbClr val="007A77"/>
                </a:solidFill>
                <a:latin typeface="Trebuchet MS" charset="0"/>
              </a:defRPr>
            </a:lvl8pPr>
            <a:lvl9pPr marL="1828800" algn="ctr" fontAlgn="base">
              <a:spcBef>
                <a:spcPct val="0"/>
              </a:spcBef>
              <a:spcAft>
                <a:spcPct val="0"/>
              </a:spcAft>
              <a:defRPr sz="3200">
                <a:solidFill>
                  <a:srgbClr val="007A77"/>
                </a:solidFill>
                <a:latin typeface="Trebuchet MS" charset="0"/>
              </a:defRPr>
            </a:lvl9pPr>
          </a:lstStyle>
          <a:p>
            <a:pPr eaLnBrk="1" hangingPunct="1">
              <a:defRPr/>
            </a:pPr>
            <a:r>
              <a:rPr lang="da-DK" altLang="en-US" sz="3600"/>
              <a:t>UCSC genome browser</a:t>
            </a:r>
            <a:br>
              <a:rPr lang="da-DK" altLang="en-US" sz="3600"/>
            </a:br>
            <a:r>
              <a:rPr lang="da-DK" altLang="en-US" sz="2800"/>
              <a:t>Basic functionalities</a:t>
            </a:r>
            <a:endParaRPr lang="en-US" altLang="en-US" sz="2800"/>
          </a:p>
        </p:txBody>
      </p:sp>
      <p:sp>
        <p:nvSpPr>
          <p:cNvPr id="241671" name="Text Box 7">
            <a:extLst>
              <a:ext uri="{FF2B5EF4-FFF2-40B4-BE49-F238E27FC236}">
                <a16:creationId xmlns:a16="http://schemas.microsoft.com/office/drawing/2014/main" id="{C571DB7D-3EB5-0F4F-921F-6CF5873E47DD}"/>
              </a:ext>
            </a:extLst>
          </p:cNvPr>
          <p:cNvSpPr txBox="1">
            <a:spLocks noChangeArrowheads="1"/>
          </p:cNvSpPr>
          <p:nvPr/>
        </p:nvSpPr>
        <p:spPr bwMode="auto">
          <a:xfrm>
            <a:off x="2133600" y="1676400"/>
            <a:ext cx="7924800" cy="4527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1" hangingPunct="1">
              <a:spcBef>
                <a:spcPct val="50000"/>
              </a:spcBef>
              <a:buFontTx/>
              <a:buChar char="•"/>
              <a:defRPr/>
            </a:pPr>
            <a:r>
              <a:rPr lang="da-DK" altLang="en-US" dirty="0">
                <a:solidFill>
                  <a:srgbClr val="000000"/>
                </a:solidFill>
                <a:latin typeface="Trebuchet MS" charset="0"/>
                <a:ea typeface="Times New Roman" charset="0"/>
                <a:cs typeface="Times New Roman" charset="0"/>
              </a:rPr>
              <a:t> </a:t>
            </a:r>
            <a:r>
              <a:rPr lang="da-DK" altLang="en-US" sz="2200" dirty="0" err="1">
                <a:solidFill>
                  <a:srgbClr val="000000"/>
                </a:solidFill>
                <a:latin typeface="Trebuchet MS" charset="0"/>
                <a:ea typeface="Times New Roman" charset="0"/>
                <a:cs typeface="Times New Roman" charset="0"/>
              </a:rPr>
              <a:t>Finding</a:t>
            </a:r>
            <a:r>
              <a:rPr lang="da-DK" altLang="en-US" sz="2200" dirty="0">
                <a:solidFill>
                  <a:srgbClr val="000000"/>
                </a:solidFill>
                <a:latin typeface="Trebuchet MS" charset="0"/>
                <a:ea typeface="Times New Roman" charset="0"/>
                <a:cs typeface="Times New Roman" charset="0"/>
              </a:rPr>
              <a:t> a gene</a:t>
            </a:r>
          </a:p>
          <a:p>
            <a:pPr lvl="1" eaLnBrk="1" hangingPunct="1">
              <a:spcBef>
                <a:spcPct val="50000"/>
              </a:spcBef>
              <a:buFontTx/>
              <a:buChar char="•"/>
              <a:defRPr/>
            </a:pPr>
            <a:r>
              <a:rPr lang="en-US" altLang="en-US" sz="2200" dirty="0">
                <a:solidFill>
                  <a:srgbClr val="000000"/>
                </a:solidFill>
                <a:latin typeface="Arial" charset="0"/>
              </a:rPr>
              <a:t> by name</a:t>
            </a:r>
          </a:p>
          <a:p>
            <a:pPr lvl="1" eaLnBrk="1" hangingPunct="1">
              <a:spcBef>
                <a:spcPct val="50000"/>
              </a:spcBef>
              <a:buFontTx/>
              <a:buChar char="•"/>
              <a:defRPr/>
            </a:pPr>
            <a:r>
              <a:rPr lang="en-US" altLang="en-US" sz="2200" dirty="0">
                <a:solidFill>
                  <a:srgbClr val="000000"/>
                </a:solidFill>
                <a:latin typeface="Arial" charset="0"/>
              </a:rPr>
              <a:t> by sequence</a:t>
            </a:r>
          </a:p>
          <a:p>
            <a:pPr eaLnBrk="1" hangingPunct="1">
              <a:spcBef>
                <a:spcPct val="50000"/>
              </a:spcBef>
              <a:buFontTx/>
              <a:buChar char="•"/>
              <a:defRPr/>
            </a:pPr>
            <a:r>
              <a:rPr lang="en-US" altLang="en-US" sz="2200" dirty="0">
                <a:solidFill>
                  <a:srgbClr val="000000"/>
                </a:solidFill>
                <a:latin typeface="Arial" charset="0"/>
              </a:rPr>
              <a:t> Gene structure</a:t>
            </a:r>
          </a:p>
          <a:p>
            <a:pPr eaLnBrk="1" hangingPunct="1">
              <a:spcBef>
                <a:spcPct val="50000"/>
              </a:spcBef>
              <a:buFontTx/>
              <a:buChar char="•"/>
              <a:defRPr/>
            </a:pPr>
            <a:r>
              <a:rPr lang="en-US" altLang="en-US" sz="2200" dirty="0">
                <a:solidFill>
                  <a:srgbClr val="000000"/>
                </a:solidFill>
                <a:latin typeface="Arial" charset="0"/>
              </a:rPr>
              <a:t> Sequence orthologues</a:t>
            </a:r>
          </a:p>
          <a:p>
            <a:pPr eaLnBrk="1" hangingPunct="1">
              <a:spcBef>
                <a:spcPct val="50000"/>
              </a:spcBef>
              <a:buFontTx/>
              <a:buChar char="•"/>
              <a:defRPr/>
            </a:pPr>
            <a:r>
              <a:rPr lang="en-US" altLang="en-US" sz="2200" dirty="0">
                <a:solidFill>
                  <a:srgbClr val="000000"/>
                </a:solidFill>
                <a:latin typeface="Arial" charset="0"/>
              </a:rPr>
              <a:t> Single Nucleotide Polymorphisms (SNPs)</a:t>
            </a:r>
          </a:p>
          <a:p>
            <a:pPr eaLnBrk="1" hangingPunct="1">
              <a:spcBef>
                <a:spcPct val="50000"/>
              </a:spcBef>
              <a:buFontTx/>
              <a:buChar char="•"/>
              <a:defRPr/>
            </a:pPr>
            <a:r>
              <a:rPr lang="en-US" altLang="en-US" sz="2200" dirty="0">
                <a:solidFill>
                  <a:srgbClr val="000000"/>
                </a:solidFill>
                <a:latin typeface="Arial" charset="0"/>
              </a:rPr>
              <a:t> Gene Sorter - sort according to expression, homology ...</a:t>
            </a:r>
          </a:p>
          <a:p>
            <a:pPr eaLnBrk="1" hangingPunct="1">
              <a:spcBef>
                <a:spcPct val="50000"/>
              </a:spcBef>
              <a:buFontTx/>
              <a:buChar char="•"/>
              <a:defRPr/>
            </a:pPr>
            <a:r>
              <a:rPr lang="en-US" altLang="en-US" sz="2200" dirty="0">
                <a:solidFill>
                  <a:srgbClr val="000000"/>
                </a:solidFill>
                <a:latin typeface="Arial" charset="0"/>
              </a:rPr>
              <a:t> Custom tracks</a:t>
            </a:r>
          </a:p>
          <a:p>
            <a:pPr eaLnBrk="1" hangingPunct="1">
              <a:spcBef>
                <a:spcPct val="50000"/>
              </a:spcBef>
              <a:buFontTx/>
              <a:buChar char="•"/>
              <a:defRPr/>
            </a:pPr>
            <a:endParaRPr lang="en-US" altLang="en-US" dirty="0">
              <a:solidFill>
                <a:srgbClr val="000000"/>
              </a:solidFill>
              <a:latin typeface="Arial" charset="0"/>
            </a:endParaRPr>
          </a:p>
        </p:txBody>
      </p:sp>
    </p:spTree>
    <p:extLst>
      <p:ext uri="{BB962C8B-B14F-4D97-AF65-F5344CB8AC3E}">
        <p14:creationId xmlns:p14="http://schemas.microsoft.com/office/powerpoint/2010/main" val="28943238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a:extLst>
              <a:ext uri="{FF2B5EF4-FFF2-40B4-BE49-F238E27FC236}">
                <a16:creationId xmlns:a16="http://schemas.microsoft.com/office/drawing/2014/main" id="{CA38B976-A80A-1245-B34E-B0282BAB54AA}"/>
              </a:ext>
            </a:extLst>
          </p:cNvPr>
          <p:cNvSpPr>
            <a:spLocks noGrp="1" noRot="1" noChangeArrowheads="1"/>
          </p:cNvSpPr>
          <p:nvPr>
            <p:ph type="title"/>
          </p:nvPr>
        </p:nvSpPr>
        <p:spPr>
          <a:xfrm>
            <a:off x="2071688" y="46038"/>
            <a:ext cx="8367712" cy="914400"/>
          </a:xfrm>
        </p:spPr>
        <p:txBody>
          <a:bodyPr/>
          <a:lstStyle/>
          <a:p>
            <a:pPr eaLnBrk="1" hangingPunct="1"/>
            <a:r>
              <a:rPr lang="en-US" altLang="en-US">
                <a:ea typeface="ＭＳ Ｐゴシック" panose="020B0600070205080204" pitchFamily="34" charset="-128"/>
              </a:rPr>
              <a:t>Organization of genomic data…</a:t>
            </a:r>
          </a:p>
        </p:txBody>
      </p:sp>
      <p:sp>
        <p:nvSpPr>
          <p:cNvPr id="51202" name="Rectangle 3">
            <a:extLst>
              <a:ext uri="{FF2B5EF4-FFF2-40B4-BE49-F238E27FC236}">
                <a16:creationId xmlns:a16="http://schemas.microsoft.com/office/drawing/2014/main" id="{F9579828-7D22-E646-A306-F53A34720911}"/>
              </a:ext>
            </a:extLst>
          </p:cNvPr>
          <p:cNvSpPr>
            <a:spLocks noChangeArrowheads="1"/>
          </p:cNvSpPr>
          <p:nvPr/>
        </p:nvSpPr>
        <p:spPr bwMode="auto">
          <a:xfrm>
            <a:off x="3276600" y="1143000"/>
            <a:ext cx="6324600" cy="381000"/>
          </a:xfrm>
          <a:prstGeom prst="rect">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b="1">
                <a:solidFill>
                  <a:srgbClr val="F6FFFF"/>
                </a:solidFill>
              </a:rPr>
              <a:t>Genome backbone:  base position number</a:t>
            </a:r>
          </a:p>
        </p:txBody>
      </p:sp>
      <p:sp>
        <p:nvSpPr>
          <p:cNvPr id="51203" name="Text Box 4">
            <a:extLst>
              <a:ext uri="{FF2B5EF4-FFF2-40B4-BE49-F238E27FC236}">
                <a16:creationId xmlns:a16="http://schemas.microsoft.com/office/drawing/2014/main" id="{FAF02329-9876-7742-AFC8-FF0F279362F3}"/>
              </a:ext>
            </a:extLst>
          </p:cNvPr>
          <p:cNvSpPr txBox="1">
            <a:spLocks noChangeArrowheads="1"/>
          </p:cNvSpPr>
          <p:nvPr/>
        </p:nvSpPr>
        <p:spPr bwMode="auto">
          <a:xfrm>
            <a:off x="1600201" y="1130300"/>
            <a:ext cx="15906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spcBef>
                <a:spcPct val="0"/>
              </a:spcBef>
              <a:buClrTx/>
              <a:buSzTx/>
              <a:buFontTx/>
              <a:buNone/>
            </a:pPr>
            <a:r>
              <a:rPr lang="en-US" altLang="en-US" b="1">
                <a:solidFill>
                  <a:srgbClr val="000066"/>
                </a:solidFill>
              </a:rPr>
              <a:t>sequence</a:t>
            </a:r>
          </a:p>
        </p:txBody>
      </p:sp>
      <p:grpSp>
        <p:nvGrpSpPr>
          <p:cNvPr id="2" name="Group 5">
            <a:extLst>
              <a:ext uri="{FF2B5EF4-FFF2-40B4-BE49-F238E27FC236}">
                <a16:creationId xmlns:a16="http://schemas.microsoft.com/office/drawing/2014/main" id="{D9C0CCE1-C1B3-384F-ACCB-74E16266912A}"/>
              </a:ext>
            </a:extLst>
          </p:cNvPr>
          <p:cNvGrpSpPr>
            <a:grpSpLocks/>
          </p:cNvGrpSpPr>
          <p:nvPr/>
        </p:nvGrpSpPr>
        <p:grpSpPr bwMode="auto">
          <a:xfrm>
            <a:off x="2493964" y="1676400"/>
            <a:ext cx="523875" cy="4191000"/>
            <a:chOff x="611" y="1056"/>
            <a:chExt cx="330" cy="2640"/>
          </a:xfrm>
        </p:grpSpPr>
        <p:sp>
          <p:nvSpPr>
            <p:cNvPr id="51218" name="Text Box 6">
              <a:extLst>
                <a:ext uri="{FF2B5EF4-FFF2-40B4-BE49-F238E27FC236}">
                  <a16:creationId xmlns:a16="http://schemas.microsoft.com/office/drawing/2014/main" id="{A5D196CC-38E1-684A-A789-1CA36B2358A0}"/>
                </a:ext>
              </a:extLst>
            </p:cNvPr>
            <p:cNvSpPr txBox="1">
              <a:spLocks noChangeArrowheads="1"/>
            </p:cNvSpPr>
            <p:nvPr/>
          </p:nvSpPr>
          <p:spPr bwMode="auto">
            <a:xfrm rot="-5400000">
              <a:off x="-269" y="2035"/>
              <a:ext cx="2090"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spcBef>
                  <a:spcPct val="0"/>
                </a:spcBef>
                <a:buClrTx/>
                <a:buSzTx/>
                <a:buFontTx/>
                <a:buNone/>
              </a:pPr>
              <a:r>
                <a:rPr lang="en-US" altLang="en-US" sz="2800" b="1">
                  <a:solidFill>
                    <a:srgbClr val="660066"/>
                  </a:solidFill>
                </a:rPr>
                <a:t>Annotation Tracks</a:t>
              </a:r>
            </a:p>
          </p:txBody>
        </p:sp>
        <p:sp>
          <p:nvSpPr>
            <p:cNvPr id="51219" name="Line 7">
              <a:extLst>
                <a:ext uri="{FF2B5EF4-FFF2-40B4-BE49-F238E27FC236}">
                  <a16:creationId xmlns:a16="http://schemas.microsoft.com/office/drawing/2014/main" id="{96709159-5D36-504D-BDA9-D301A686207B}"/>
                </a:ext>
              </a:extLst>
            </p:cNvPr>
            <p:cNvSpPr>
              <a:spLocks noChangeShapeType="1"/>
            </p:cNvSpPr>
            <p:nvPr/>
          </p:nvSpPr>
          <p:spPr bwMode="auto">
            <a:xfrm>
              <a:off x="912" y="1056"/>
              <a:ext cx="0" cy="2640"/>
            </a:xfrm>
            <a:prstGeom prst="line">
              <a:avLst/>
            </a:prstGeom>
            <a:noFill/>
            <a:ln w="76200">
              <a:solidFill>
                <a:srgbClr val="2D2D89"/>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3" name="Group 8">
            <a:extLst>
              <a:ext uri="{FF2B5EF4-FFF2-40B4-BE49-F238E27FC236}">
                <a16:creationId xmlns:a16="http://schemas.microsoft.com/office/drawing/2014/main" id="{B92220CB-B63E-224D-A07C-5AB6AE210615}"/>
              </a:ext>
            </a:extLst>
          </p:cNvPr>
          <p:cNvGrpSpPr>
            <a:grpSpLocks/>
          </p:cNvGrpSpPr>
          <p:nvPr/>
        </p:nvGrpSpPr>
        <p:grpSpPr bwMode="auto">
          <a:xfrm>
            <a:off x="3276600" y="1600200"/>
            <a:ext cx="6324600" cy="4495800"/>
            <a:chOff x="1104" y="1008"/>
            <a:chExt cx="3984" cy="2832"/>
          </a:xfrm>
        </p:grpSpPr>
        <p:grpSp>
          <p:nvGrpSpPr>
            <p:cNvPr id="51207" name="Group 9">
              <a:extLst>
                <a:ext uri="{FF2B5EF4-FFF2-40B4-BE49-F238E27FC236}">
                  <a16:creationId xmlns:a16="http://schemas.microsoft.com/office/drawing/2014/main" id="{1A5FED4D-F107-1B4F-98D3-5C44E4CAFA09}"/>
                </a:ext>
              </a:extLst>
            </p:cNvPr>
            <p:cNvGrpSpPr>
              <a:grpSpLocks/>
            </p:cNvGrpSpPr>
            <p:nvPr/>
          </p:nvGrpSpPr>
          <p:grpSpPr bwMode="auto">
            <a:xfrm>
              <a:off x="1104" y="1008"/>
              <a:ext cx="3984" cy="2544"/>
              <a:chOff x="1104" y="1008"/>
              <a:chExt cx="3984" cy="2544"/>
            </a:xfrm>
          </p:grpSpPr>
          <p:sp>
            <p:nvSpPr>
              <p:cNvPr id="51209" name="Rectangle 10">
                <a:extLst>
                  <a:ext uri="{FF2B5EF4-FFF2-40B4-BE49-F238E27FC236}">
                    <a16:creationId xmlns:a16="http://schemas.microsoft.com/office/drawing/2014/main" id="{D7C34F9B-4538-1D46-9A45-37739A902C54}"/>
                  </a:ext>
                </a:extLst>
              </p:cNvPr>
              <p:cNvSpPr>
                <a:spLocks noChangeArrowheads="1"/>
              </p:cNvSpPr>
              <p:nvPr/>
            </p:nvSpPr>
            <p:spPr bwMode="auto">
              <a:xfrm>
                <a:off x="1104" y="1008"/>
                <a:ext cx="3984" cy="240"/>
              </a:xfrm>
              <a:prstGeom prst="rect">
                <a:avLst/>
              </a:prstGeom>
              <a:solidFill>
                <a:schemeClr val="bg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b="1">
                    <a:solidFill>
                      <a:srgbClr val="F6FFFF"/>
                    </a:solidFill>
                  </a:rPr>
                  <a:t>chromosome band</a:t>
                </a:r>
              </a:p>
            </p:txBody>
          </p:sp>
          <p:sp>
            <p:nvSpPr>
              <p:cNvPr id="51210" name="Rectangle 11">
                <a:extLst>
                  <a:ext uri="{FF2B5EF4-FFF2-40B4-BE49-F238E27FC236}">
                    <a16:creationId xmlns:a16="http://schemas.microsoft.com/office/drawing/2014/main" id="{8D485998-C854-0B40-A21B-E3BEA0171995}"/>
                  </a:ext>
                </a:extLst>
              </p:cNvPr>
              <p:cNvSpPr>
                <a:spLocks noChangeArrowheads="1"/>
              </p:cNvSpPr>
              <p:nvPr/>
            </p:nvSpPr>
            <p:spPr bwMode="auto">
              <a:xfrm>
                <a:off x="1104" y="1872"/>
                <a:ext cx="3984" cy="240"/>
              </a:xfrm>
              <a:prstGeom prst="rect">
                <a:avLst/>
              </a:prstGeom>
              <a:solidFill>
                <a:schemeClr val="bg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b="1">
                    <a:solidFill>
                      <a:srgbClr val="F6FFFF"/>
                    </a:solidFill>
                  </a:rPr>
                  <a:t>known genes</a:t>
                </a:r>
              </a:p>
            </p:txBody>
          </p:sp>
          <p:sp>
            <p:nvSpPr>
              <p:cNvPr id="51211" name="Rectangle 12">
                <a:extLst>
                  <a:ext uri="{FF2B5EF4-FFF2-40B4-BE49-F238E27FC236}">
                    <a16:creationId xmlns:a16="http://schemas.microsoft.com/office/drawing/2014/main" id="{30C69976-017B-504D-A6F2-17712652C90B}"/>
                  </a:ext>
                </a:extLst>
              </p:cNvPr>
              <p:cNvSpPr>
                <a:spLocks noChangeArrowheads="1"/>
              </p:cNvSpPr>
              <p:nvPr/>
            </p:nvSpPr>
            <p:spPr bwMode="auto">
              <a:xfrm>
                <a:off x="1104" y="2160"/>
                <a:ext cx="3984" cy="240"/>
              </a:xfrm>
              <a:prstGeom prst="rect">
                <a:avLst/>
              </a:prstGeom>
              <a:solidFill>
                <a:schemeClr val="bg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b="1">
                    <a:solidFill>
                      <a:srgbClr val="F6FFFF"/>
                    </a:solidFill>
                  </a:rPr>
                  <a:t>predicted genes</a:t>
                </a:r>
              </a:p>
            </p:txBody>
          </p:sp>
          <p:sp>
            <p:nvSpPr>
              <p:cNvPr id="51212" name="Rectangle 13">
                <a:extLst>
                  <a:ext uri="{FF2B5EF4-FFF2-40B4-BE49-F238E27FC236}">
                    <a16:creationId xmlns:a16="http://schemas.microsoft.com/office/drawing/2014/main" id="{805C32C0-B1FE-B04F-B114-780BCE472D84}"/>
                  </a:ext>
                </a:extLst>
              </p:cNvPr>
              <p:cNvSpPr>
                <a:spLocks noChangeArrowheads="1"/>
              </p:cNvSpPr>
              <p:nvPr/>
            </p:nvSpPr>
            <p:spPr bwMode="auto">
              <a:xfrm>
                <a:off x="1104" y="2736"/>
                <a:ext cx="3984" cy="240"/>
              </a:xfrm>
              <a:prstGeom prst="rect">
                <a:avLst/>
              </a:prstGeom>
              <a:solidFill>
                <a:schemeClr val="bg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b="1">
                    <a:solidFill>
                      <a:srgbClr val="F6FFFF"/>
                    </a:solidFill>
                  </a:rPr>
                  <a:t>evolutionary conservation</a:t>
                </a:r>
              </a:p>
            </p:txBody>
          </p:sp>
          <p:sp>
            <p:nvSpPr>
              <p:cNvPr id="51213" name="Rectangle 14">
                <a:extLst>
                  <a:ext uri="{FF2B5EF4-FFF2-40B4-BE49-F238E27FC236}">
                    <a16:creationId xmlns:a16="http://schemas.microsoft.com/office/drawing/2014/main" id="{93006B52-2EC3-EE42-9548-801B29ACAD25}"/>
                  </a:ext>
                </a:extLst>
              </p:cNvPr>
              <p:cNvSpPr>
                <a:spLocks noChangeArrowheads="1"/>
              </p:cNvSpPr>
              <p:nvPr/>
            </p:nvSpPr>
            <p:spPr bwMode="auto">
              <a:xfrm>
                <a:off x="1104" y="3024"/>
                <a:ext cx="3984" cy="240"/>
              </a:xfrm>
              <a:prstGeom prst="rect">
                <a:avLst/>
              </a:prstGeom>
              <a:solidFill>
                <a:schemeClr val="bg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b="1">
                    <a:solidFill>
                      <a:srgbClr val="F6FFFF"/>
                    </a:solidFill>
                  </a:rPr>
                  <a:t>SNPs</a:t>
                </a:r>
              </a:p>
            </p:txBody>
          </p:sp>
          <p:sp>
            <p:nvSpPr>
              <p:cNvPr id="51214" name="Rectangle 15">
                <a:extLst>
                  <a:ext uri="{FF2B5EF4-FFF2-40B4-BE49-F238E27FC236}">
                    <a16:creationId xmlns:a16="http://schemas.microsoft.com/office/drawing/2014/main" id="{BBCF3F38-34F5-C04C-B4F9-47889A98BF10}"/>
                  </a:ext>
                </a:extLst>
              </p:cNvPr>
              <p:cNvSpPr>
                <a:spLocks noChangeArrowheads="1"/>
              </p:cNvSpPr>
              <p:nvPr/>
            </p:nvSpPr>
            <p:spPr bwMode="auto">
              <a:xfrm>
                <a:off x="1104" y="1296"/>
                <a:ext cx="3984" cy="240"/>
              </a:xfrm>
              <a:prstGeom prst="rect">
                <a:avLst/>
              </a:prstGeom>
              <a:solidFill>
                <a:schemeClr val="bg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b="1">
                    <a:solidFill>
                      <a:srgbClr val="F6FFFF"/>
                    </a:solidFill>
                  </a:rPr>
                  <a:t>sts sites</a:t>
                </a:r>
              </a:p>
            </p:txBody>
          </p:sp>
          <p:sp>
            <p:nvSpPr>
              <p:cNvPr id="51215" name="Rectangle 16">
                <a:extLst>
                  <a:ext uri="{FF2B5EF4-FFF2-40B4-BE49-F238E27FC236}">
                    <a16:creationId xmlns:a16="http://schemas.microsoft.com/office/drawing/2014/main" id="{0F401CEF-806B-034C-9C3D-7269CAABEE01}"/>
                  </a:ext>
                </a:extLst>
              </p:cNvPr>
              <p:cNvSpPr>
                <a:spLocks noChangeArrowheads="1"/>
              </p:cNvSpPr>
              <p:nvPr/>
            </p:nvSpPr>
            <p:spPr bwMode="auto">
              <a:xfrm>
                <a:off x="1104" y="1584"/>
                <a:ext cx="3984" cy="240"/>
              </a:xfrm>
              <a:prstGeom prst="rect">
                <a:avLst/>
              </a:prstGeom>
              <a:solidFill>
                <a:schemeClr val="bg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b="1">
                    <a:solidFill>
                      <a:srgbClr val="F6FFFF"/>
                    </a:solidFill>
                  </a:rPr>
                  <a:t>gap locations</a:t>
                </a:r>
              </a:p>
            </p:txBody>
          </p:sp>
          <p:sp>
            <p:nvSpPr>
              <p:cNvPr id="51216" name="Rectangle 17">
                <a:extLst>
                  <a:ext uri="{FF2B5EF4-FFF2-40B4-BE49-F238E27FC236}">
                    <a16:creationId xmlns:a16="http://schemas.microsoft.com/office/drawing/2014/main" id="{2ACC916F-1201-E64D-9C10-DCC80FAD6D35}"/>
                  </a:ext>
                </a:extLst>
              </p:cNvPr>
              <p:cNvSpPr>
                <a:spLocks noChangeArrowheads="1"/>
              </p:cNvSpPr>
              <p:nvPr/>
            </p:nvSpPr>
            <p:spPr bwMode="auto">
              <a:xfrm>
                <a:off x="1104" y="3312"/>
                <a:ext cx="3984" cy="240"/>
              </a:xfrm>
              <a:prstGeom prst="rect">
                <a:avLst/>
              </a:prstGeom>
              <a:solidFill>
                <a:schemeClr val="bg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b="1">
                    <a:solidFill>
                      <a:srgbClr val="F6FFFF"/>
                    </a:solidFill>
                  </a:rPr>
                  <a:t>repeated regions</a:t>
                </a:r>
              </a:p>
            </p:txBody>
          </p:sp>
          <p:sp>
            <p:nvSpPr>
              <p:cNvPr id="51217" name="Rectangle 18">
                <a:extLst>
                  <a:ext uri="{FF2B5EF4-FFF2-40B4-BE49-F238E27FC236}">
                    <a16:creationId xmlns:a16="http://schemas.microsoft.com/office/drawing/2014/main" id="{36234460-3389-6247-9AC7-D2A8D10313AB}"/>
                  </a:ext>
                </a:extLst>
              </p:cNvPr>
              <p:cNvSpPr>
                <a:spLocks noChangeArrowheads="1"/>
              </p:cNvSpPr>
              <p:nvPr/>
            </p:nvSpPr>
            <p:spPr bwMode="auto">
              <a:xfrm>
                <a:off x="1104" y="2448"/>
                <a:ext cx="3984" cy="240"/>
              </a:xfrm>
              <a:prstGeom prst="rect">
                <a:avLst/>
              </a:prstGeom>
              <a:solidFill>
                <a:schemeClr val="bg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b="1">
                    <a:solidFill>
                      <a:srgbClr val="F6FFFF"/>
                    </a:solidFill>
                  </a:rPr>
                  <a:t>microarray/expression data</a:t>
                </a:r>
              </a:p>
            </p:txBody>
          </p:sp>
        </p:grpSp>
        <p:sp>
          <p:nvSpPr>
            <p:cNvPr id="51208" name="Rectangle 19">
              <a:extLst>
                <a:ext uri="{FF2B5EF4-FFF2-40B4-BE49-F238E27FC236}">
                  <a16:creationId xmlns:a16="http://schemas.microsoft.com/office/drawing/2014/main" id="{2A720BB2-F3DF-3349-9197-9BED69BC95A8}"/>
                </a:ext>
              </a:extLst>
            </p:cNvPr>
            <p:cNvSpPr>
              <a:spLocks noChangeArrowheads="1"/>
            </p:cNvSpPr>
            <p:nvPr/>
          </p:nvSpPr>
          <p:spPr bwMode="auto">
            <a:xfrm>
              <a:off x="1104" y="3600"/>
              <a:ext cx="3984" cy="240"/>
            </a:xfrm>
            <a:prstGeom prst="rect">
              <a:avLst/>
            </a:prstGeom>
            <a:solidFill>
              <a:schemeClr val="bg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b="1">
                  <a:solidFill>
                    <a:srgbClr val="F6FFFF"/>
                  </a:solidFill>
                </a:rPr>
                <a:t>more…</a:t>
              </a:r>
            </a:p>
          </p:txBody>
        </p:sp>
      </p:grpSp>
      <p:sp>
        <p:nvSpPr>
          <p:cNvPr id="1017876" name="AutoShape 20">
            <a:extLst>
              <a:ext uri="{FF2B5EF4-FFF2-40B4-BE49-F238E27FC236}">
                <a16:creationId xmlns:a16="http://schemas.microsoft.com/office/drawing/2014/main" id="{04041C3F-6865-734E-99AD-076A602C8130}"/>
              </a:ext>
            </a:extLst>
          </p:cNvPr>
          <p:cNvSpPr>
            <a:spLocks noChangeArrowheads="1"/>
          </p:cNvSpPr>
          <p:nvPr/>
        </p:nvSpPr>
        <p:spPr bwMode="auto">
          <a:xfrm>
            <a:off x="8382000" y="2743200"/>
            <a:ext cx="2209800" cy="1219200"/>
          </a:xfrm>
          <a:prstGeom prst="rightArrow">
            <a:avLst>
              <a:gd name="adj1" fmla="val 50000"/>
              <a:gd name="adj2" fmla="val 45313"/>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2000" b="1" i="1">
                <a:solidFill>
                  <a:srgbClr val="F6FFFF"/>
                </a:solidFill>
              </a:rPr>
              <a:t>Links out to </a:t>
            </a:r>
          </a:p>
          <a:p>
            <a:pPr algn="ctr" eaLnBrk="1" hangingPunct="1">
              <a:spcBef>
                <a:spcPct val="0"/>
              </a:spcBef>
              <a:buClrTx/>
              <a:buSzTx/>
              <a:buFontTx/>
              <a:buNone/>
            </a:pPr>
            <a:r>
              <a:rPr lang="en-US" altLang="en-US" sz="2000" b="1" i="1">
                <a:solidFill>
                  <a:srgbClr val="F6FFFF"/>
                </a:solidFill>
              </a:rPr>
              <a:t>more data</a:t>
            </a:r>
          </a:p>
        </p:txBody>
      </p:sp>
    </p:spTree>
    <p:extLst>
      <p:ext uri="{BB962C8B-B14F-4D97-AF65-F5344CB8AC3E}">
        <p14:creationId xmlns:p14="http://schemas.microsoft.com/office/powerpoint/2010/main" val="1967785131"/>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2000"/>
                                        <p:tgtEl>
                                          <p:spTgt spid="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up)">
                                      <p:cBhvr>
                                        <p:cTn id="12" dur="500"/>
                                        <p:tgtEl>
                                          <p:spTgt spid="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017876"/>
                                        </p:tgtEl>
                                        <p:attrNameLst>
                                          <p:attrName>style.visibility</p:attrName>
                                        </p:attrNameLst>
                                      </p:cBhvr>
                                      <p:to>
                                        <p:strVal val="visible"/>
                                      </p:to>
                                    </p:set>
                                    <p:animEffect transition="in" filter="wipe(left)">
                                      <p:cBhvr>
                                        <p:cTn id="17" dur="500"/>
                                        <p:tgtEl>
                                          <p:spTgt spid="10178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7876" grpId="0" animBg="1"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Text Box 1">
            <a:extLst>
              <a:ext uri="{FF2B5EF4-FFF2-40B4-BE49-F238E27FC236}">
                <a16:creationId xmlns:a16="http://schemas.microsoft.com/office/drawing/2014/main" id="{7FB77BA6-4829-5043-89FC-46330A06F7B3}"/>
              </a:ext>
            </a:extLst>
          </p:cNvPr>
          <p:cNvSpPr txBox="1">
            <a:spLocks noChangeArrowheads="1"/>
          </p:cNvSpPr>
          <p:nvPr/>
        </p:nvSpPr>
        <p:spPr bwMode="auto">
          <a:xfrm>
            <a:off x="10287000" y="6629400"/>
            <a:ext cx="381000" cy="228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nchor="b"/>
          <a:lstStyle>
            <a:lvl1pPr>
              <a:spcBef>
                <a:spcPct val="20000"/>
              </a:spcBef>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44D6A"/>
                </a:solidFill>
                <a:latin typeface="Trebuchet MS" panose="020B0703020202090204" pitchFamily="34" charset="0"/>
              </a:defRPr>
            </a:lvl1pPr>
            <a:lvl2pPr marL="742950" indent="-285750">
              <a:spcBef>
                <a:spcPct val="20000"/>
              </a:spcBef>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44D6A"/>
                </a:solidFill>
                <a:latin typeface="Trebuchet MS" panose="020B0703020202090204" pitchFamily="34" charset="0"/>
              </a:defRPr>
            </a:lvl2pPr>
            <a:lvl3pPr marL="1143000" indent="-228600">
              <a:spcBef>
                <a:spcPct val="20000"/>
              </a:spcBef>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rgbClr val="044D6A"/>
                </a:solidFill>
                <a:latin typeface="Trebuchet MS" panose="020B0703020202090204" pitchFamily="34" charset="0"/>
              </a:defRPr>
            </a:lvl3pPr>
            <a:lvl4pPr marL="1600200" indent="-228600">
              <a:spcBef>
                <a:spcPct val="20000"/>
              </a:spcBef>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4pPr>
            <a:lvl5pPr marL="2057400" indent="-228600">
              <a:spcBef>
                <a:spcPct val="20000"/>
              </a:spcBef>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5pPr>
            <a:lvl6pPr marL="2514600" indent="-228600" eaLnBrk="0" fontAlgn="base" hangingPunct="0">
              <a:spcBef>
                <a:spcPct val="20000"/>
              </a:spcBef>
              <a:spcAft>
                <a:spcPct val="0"/>
              </a:spcAft>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6pPr>
            <a:lvl7pPr marL="2971800" indent="-228600" eaLnBrk="0" fontAlgn="base" hangingPunct="0">
              <a:spcBef>
                <a:spcPct val="20000"/>
              </a:spcBef>
              <a:spcAft>
                <a:spcPct val="0"/>
              </a:spcAft>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7pPr>
            <a:lvl8pPr marL="3429000" indent="-228600" eaLnBrk="0" fontAlgn="base" hangingPunct="0">
              <a:spcBef>
                <a:spcPct val="20000"/>
              </a:spcBef>
              <a:spcAft>
                <a:spcPct val="0"/>
              </a:spcAft>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8pPr>
            <a:lvl9pPr marL="3886200" indent="-228600" eaLnBrk="0" fontAlgn="base" hangingPunct="0">
              <a:spcBef>
                <a:spcPct val="20000"/>
              </a:spcBef>
              <a:spcAft>
                <a:spcPct val="0"/>
              </a:spcAft>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9pPr>
          </a:lstStyle>
          <a:p>
            <a:pPr eaLnBrk="1" hangingPunct="1">
              <a:spcBef>
                <a:spcPct val="0"/>
              </a:spcBef>
              <a:buFontTx/>
              <a:buNone/>
            </a:pPr>
            <a:fld id="{2845DCFE-519D-9C48-B531-6E40FEB6DFDC}" type="slidenum">
              <a:rPr lang="en-US" altLang="en-US" sz="800">
                <a:solidFill>
                  <a:srgbClr val="020202"/>
                </a:solidFill>
                <a:latin typeface="Arial" panose="020B0604020202020204" pitchFamily="34" charset="0"/>
                <a:ea typeface="AR PL UMing HK" charset="0"/>
                <a:cs typeface="AR PL UMing HK" charset="0"/>
              </a:rPr>
              <a:pPr eaLnBrk="1" hangingPunct="1">
                <a:spcBef>
                  <a:spcPct val="0"/>
                </a:spcBef>
                <a:buFontTx/>
                <a:buNone/>
              </a:pPr>
              <a:t>26</a:t>
            </a:fld>
            <a:endParaRPr lang="en-US" altLang="en-US" sz="800">
              <a:solidFill>
                <a:srgbClr val="020202"/>
              </a:solidFill>
              <a:latin typeface="Arial" panose="020B0604020202020204" pitchFamily="34" charset="0"/>
              <a:ea typeface="AR PL UMing HK" charset="0"/>
              <a:cs typeface="AR PL UMing HK" charset="0"/>
            </a:endParaRPr>
          </a:p>
        </p:txBody>
      </p:sp>
      <p:sp>
        <p:nvSpPr>
          <p:cNvPr id="6146" name="Text Box 2">
            <a:extLst>
              <a:ext uri="{FF2B5EF4-FFF2-40B4-BE49-F238E27FC236}">
                <a16:creationId xmlns:a16="http://schemas.microsoft.com/office/drawing/2014/main" id="{9F6E641C-3B11-5344-B768-9EAA34A4AC2B}"/>
              </a:ext>
            </a:extLst>
          </p:cNvPr>
          <p:cNvSpPr txBox="1">
            <a:spLocks noChangeArrowheads="1"/>
          </p:cNvSpPr>
          <p:nvPr/>
        </p:nvSpPr>
        <p:spPr bwMode="auto">
          <a:xfrm>
            <a:off x="2071688" y="46038"/>
            <a:ext cx="8367712" cy="91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eaLnBrk="1" hangingPunct="1">
              <a:lnSpc>
                <a:spcPct val="80000"/>
              </a:lnSpc>
              <a:defRPr/>
            </a:pPr>
            <a:r>
              <a:rPr lang="en-US" altLang="en-US" sz="3200" b="1">
                <a:latin typeface="Arial Narrow" charset="0"/>
              </a:rPr>
              <a:t>Organization of Genomic Data</a:t>
            </a:r>
          </a:p>
        </p:txBody>
      </p:sp>
      <p:sp>
        <p:nvSpPr>
          <p:cNvPr id="6147" name="Rectangle 3">
            <a:extLst>
              <a:ext uri="{FF2B5EF4-FFF2-40B4-BE49-F238E27FC236}">
                <a16:creationId xmlns:a16="http://schemas.microsoft.com/office/drawing/2014/main" id="{4ED2DD90-6BFD-3244-80D8-57ACCCEA69E3}"/>
              </a:ext>
            </a:extLst>
          </p:cNvPr>
          <p:cNvSpPr>
            <a:spLocks noChangeArrowheads="1"/>
          </p:cNvSpPr>
          <p:nvPr/>
        </p:nvSpPr>
        <p:spPr bwMode="auto">
          <a:xfrm>
            <a:off x="3276600" y="1143000"/>
            <a:ext cx="6324600" cy="381000"/>
          </a:xfrm>
          <a:prstGeom prst="rect">
            <a:avLst/>
          </a:prstGeom>
          <a:solidFill>
            <a:srgbClr val="2E2E46"/>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sz="2400" b="1">
                <a:solidFill>
                  <a:srgbClr val="FFFF66"/>
                </a:solidFill>
                <a:latin typeface="Arial" charset="0"/>
              </a:rPr>
              <a:t>Reference genome</a:t>
            </a:r>
            <a:r>
              <a:rPr lang="en-US" altLang="en-US" sz="2400" b="1">
                <a:latin typeface="Arial" charset="0"/>
              </a:rPr>
              <a:t>:  base position number</a:t>
            </a:r>
          </a:p>
        </p:txBody>
      </p:sp>
      <p:sp>
        <p:nvSpPr>
          <p:cNvPr id="6148" name="Text Box 4">
            <a:extLst>
              <a:ext uri="{FF2B5EF4-FFF2-40B4-BE49-F238E27FC236}">
                <a16:creationId xmlns:a16="http://schemas.microsoft.com/office/drawing/2014/main" id="{95F022E3-826C-194A-BBFD-49A6978754FB}"/>
              </a:ext>
            </a:extLst>
          </p:cNvPr>
          <p:cNvSpPr txBox="1">
            <a:spLocks noChangeArrowheads="1"/>
          </p:cNvSpPr>
          <p:nvPr/>
        </p:nvSpPr>
        <p:spPr bwMode="auto">
          <a:xfrm>
            <a:off x="1603375" y="1130300"/>
            <a:ext cx="1602018" cy="46384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eaLnBrk="1" hangingPunct="1">
              <a:defRPr/>
            </a:pPr>
            <a:r>
              <a:rPr lang="en-US" altLang="en-US" sz="2400" b="1">
                <a:solidFill>
                  <a:srgbClr val="000066"/>
                </a:solidFill>
                <a:latin typeface="Arial" charset="0"/>
              </a:rPr>
              <a:t>sequence</a:t>
            </a:r>
          </a:p>
        </p:txBody>
      </p:sp>
      <p:grpSp>
        <p:nvGrpSpPr>
          <p:cNvPr id="6149" name="Group 5">
            <a:extLst>
              <a:ext uri="{FF2B5EF4-FFF2-40B4-BE49-F238E27FC236}">
                <a16:creationId xmlns:a16="http://schemas.microsoft.com/office/drawing/2014/main" id="{1F9CF548-B0CB-7A41-8FEA-174DEACDEB57}"/>
              </a:ext>
            </a:extLst>
          </p:cNvPr>
          <p:cNvGrpSpPr>
            <a:grpSpLocks/>
          </p:cNvGrpSpPr>
          <p:nvPr/>
        </p:nvGrpSpPr>
        <p:grpSpPr bwMode="auto">
          <a:xfrm>
            <a:off x="2395538" y="1771650"/>
            <a:ext cx="612776" cy="4687888"/>
            <a:chOff x="549" y="1116"/>
            <a:chExt cx="386" cy="2953"/>
          </a:xfrm>
        </p:grpSpPr>
        <p:sp>
          <p:nvSpPr>
            <p:cNvPr id="6150" name="Text Box 6">
              <a:extLst>
                <a:ext uri="{FF2B5EF4-FFF2-40B4-BE49-F238E27FC236}">
                  <a16:creationId xmlns:a16="http://schemas.microsoft.com/office/drawing/2014/main" id="{65F8B6D6-274F-8646-9921-2D88FFC345F1}"/>
                </a:ext>
              </a:extLst>
            </p:cNvPr>
            <p:cNvSpPr txBox="1">
              <a:spLocks noChangeArrowheads="1"/>
            </p:cNvSpPr>
            <p:nvPr/>
          </p:nvSpPr>
          <p:spPr bwMode="auto">
            <a:xfrm>
              <a:off x="549" y="1438"/>
              <a:ext cx="386" cy="187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eaVert" wrap="none" lIns="90000" tIns="46800" rIns="90000" bIns="4680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eaLnBrk="1" hangingPunct="1">
                <a:defRPr/>
              </a:pPr>
              <a:r>
                <a:rPr lang="en-US" altLang="en-US" sz="2800">
                  <a:solidFill>
                    <a:srgbClr val="000066"/>
                  </a:solidFill>
                  <a:latin typeface="Arial" charset="0"/>
                </a:rPr>
                <a:t>Annotation Tracks</a:t>
              </a:r>
            </a:p>
          </p:txBody>
        </p:sp>
        <p:sp>
          <p:nvSpPr>
            <p:cNvPr id="6151" name="Line 7">
              <a:extLst>
                <a:ext uri="{FF2B5EF4-FFF2-40B4-BE49-F238E27FC236}">
                  <a16:creationId xmlns:a16="http://schemas.microsoft.com/office/drawing/2014/main" id="{77F89762-01D4-5A4A-8E31-C3D5846B2874}"/>
                </a:ext>
              </a:extLst>
            </p:cNvPr>
            <p:cNvSpPr>
              <a:spLocks noChangeShapeType="1"/>
            </p:cNvSpPr>
            <p:nvPr/>
          </p:nvSpPr>
          <p:spPr bwMode="auto">
            <a:xfrm>
              <a:off x="912" y="1116"/>
              <a:ext cx="0" cy="2953"/>
            </a:xfrm>
            <a:prstGeom prst="line">
              <a:avLst/>
            </a:prstGeom>
            <a:noFill/>
            <a:ln w="76320">
              <a:solidFill>
                <a:srgbClr val="2D2D89"/>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eaLnBrk="1" hangingPunct="1">
                <a:defRPr/>
              </a:pPr>
              <a:endParaRPr lang="en-US">
                <a:solidFill>
                  <a:srgbClr val="000000"/>
                </a:solidFill>
                <a:latin typeface="Times New Roman" charset="0"/>
              </a:endParaRPr>
            </a:p>
          </p:txBody>
        </p:sp>
      </p:grpSp>
      <p:grpSp>
        <p:nvGrpSpPr>
          <p:cNvPr id="6152" name="Group 8">
            <a:extLst>
              <a:ext uri="{FF2B5EF4-FFF2-40B4-BE49-F238E27FC236}">
                <a16:creationId xmlns:a16="http://schemas.microsoft.com/office/drawing/2014/main" id="{C10373C1-2416-C44E-959E-70952F4E50F8}"/>
              </a:ext>
            </a:extLst>
          </p:cNvPr>
          <p:cNvGrpSpPr>
            <a:grpSpLocks/>
          </p:cNvGrpSpPr>
          <p:nvPr/>
        </p:nvGrpSpPr>
        <p:grpSpPr bwMode="auto">
          <a:xfrm>
            <a:off x="3270251" y="1600201"/>
            <a:ext cx="6323013" cy="4995863"/>
            <a:chOff x="1100" y="1008"/>
            <a:chExt cx="3983" cy="3147"/>
          </a:xfrm>
        </p:grpSpPr>
        <p:grpSp>
          <p:nvGrpSpPr>
            <p:cNvPr id="59400" name="Group 9">
              <a:extLst>
                <a:ext uri="{FF2B5EF4-FFF2-40B4-BE49-F238E27FC236}">
                  <a16:creationId xmlns:a16="http://schemas.microsoft.com/office/drawing/2014/main" id="{64138EC5-FD2D-4942-90A5-84FF2AAF86A6}"/>
                </a:ext>
              </a:extLst>
            </p:cNvPr>
            <p:cNvGrpSpPr>
              <a:grpSpLocks/>
            </p:cNvGrpSpPr>
            <p:nvPr/>
          </p:nvGrpSpPr>
          <p:grpSpPr bwMode="auto">
            <a:xfrm>
              <a:off x="1104" y="1008"/>
              <a:ext cx="3979" cy="3147"/>
              <a:chOff x="1104" y="1008"/>
              <a:chExt cx="3979" cy="3147"/>
            </a:xfrm>
          </p:grpSpPr>
          <p:grpSp>
            <p:nvGrpSpPr>
              <p:cNvPr id="59402" name="Group 10">
                <a:extLst>
                  <a:ext uri="{FF2B5EF4-FFF2-40B4-BE49-F238E27FC236}">
                    <a16:creationId xmlns:a16="http://schemas.microsoft.com/office/drawing/2014/main" id="{E51326AF-8ADC-7C4A-939E-FC9DDD9496D5}"/>
                  </a:ext>
                </a:extLst>
              </p:cNvPr>
              <p:cNvGrpSpPr>
                <a:grpSpLocks/>
              </p:cNvGrpSpPr>
              <p:nvPr/>
            </p:nvGrpSpPr>
            <p:grpSpPr bwMode="auto">
              <a:xfrm>
                <a:off x="1104" y="1008"/>
                <a:ext cx="3979" cy="2856"/>
                <a:chOff x="1104" y="1008"/>
                <a:chExt cx="3979" cy="2856"/>
              </a:xfrm>
            </p:grpSpPr>
            <p:sp>
              <p:nvSpPr>
                <p:cNvPr id="6155" name="Rectangle 11">
                  <a:extLst>
                    <a:ext uri="{FF2B5EF4-FFF2-40B4-BE49-F238E27FC236}">
                      <a16:creationId xmlns:a16="http://schemas.microsoft.com/office/drawing/2014/main" id="{D9A13C6C-2ACD-F041-9F9C-8DEC97BF10DF}"/>
                    </a:ext>
                  </a:extLst>
                </p:cNvPr>
                <p:cNvSpPr>
                  <a:spLocks noChangeArrowheads="1"/>
                </p:cNvSpPr>
                <p:nvPr/>
              </p:nvSpPr>
              <p:spPr bwMode="auto">
                <a:xfrm>
                  <a:off x="1104" y="1008"/>
                  <a:ext cx="3979" cy="255"/>
                </a:xfrm>
                <a:prstGeom prst="rect">
                  <a:avLst/>
                </a:prstGeom>
                <a:solidFill>
                  <a:srgbClr val="666699"/>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sz="2400" b="1">
                      <a:latin typeface="Arial" charset="0"/>
                    </a:rPr>
                    <a:t>chromosome band</a:t>
                  </a:r>
                </a:p>
              </p:txBody>
            </p:sp>
            <p:sp>
              <p:nvSpPr>
                <p:cNvPr id="6156" name="Rectangle 12">
                  <a:extLst>
                    <a:ext uri="{FF2B5EF4-FFF2-40B4-BE49-F238E27FC236}">
                      <a16:creationId xmlns:a16="http://schemas.microsoft.com/office/drawing/2014/main" id="{7C6405CF-93B9-8343-BBE9-C6FE2FBA6109}"/>
                    </a:ext>
                  </a:extLst>
                </p:cNvPr>
                <p:cNvSpPr>
                  <a:spLocks noChangeArrowheads="1"/>
                </p:cNvSpPr>
                <p:nvPr/>
              </p:nvSpPr>
              <p:spPr bwMode="auto">
                <a:xfrm>
                  <a:off x="1104" y="1870"/>
                  <a:ext cx="3979" cy="255"/>
                </a:xfrm>
                <a:prstGeom prst="rect">
                  <a:avLst/>
                </a:prstGeom>
                <a:solidFill>
                  <a:srgbClr val="666699"/>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sz="2400" b="1">
                      <a:latin typeface="Arial" charset="0"/>
                    </a:rPr>
                    <a:t>predicted genes</a:t>
                  </a:r>
                </a:p>
              </p:txBody>
            </p:sp>
            <p:sp>
              <p:nvSpPr>
                <p:cNvPr id="6157" name="Rectangle 13">
                  <a:extLst>
                    <a:ext uri="{FF2B5EF4-FFF2-40B4-BE49-F238E27FC236}">
                      <a16:creationId xmlns:a16="http://schemas.microsoft.com/office/drawing/2014/main" id="{C9B08702-C75D-8C48-BC84-F6CCD159EDD3}"/>
                    </a:ext>
                  </a:extLst>
                </p:cNvPr>
                <p:cNvSpPr>
                  <a:spLocks noChangeArrowheads="1"/>
                </p:cNvSpPr>
                <p:nvPr/>
              </p:nvSpPr>
              <p:spPr bwMode="auto">
                <a:xfrm>
                  <a:off x="1104" y="2160"/>
                  <a:ext cx="3979" cy="255"/>
                </a:xfrm>
                <a:prstGeom prst="rect">
                  <a:avLst/>
                </a:prstGeom>
                <a:solidFill>
                  <a:srgbClr val="666699"/>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sz="2400" b="1">
                      <a:latin typeface="Arial" charset="0"/>
                    </a:rPr>
                    <a:t>phenotype and disease</a:t>
                  </a:r>
                </a:p>
              </p:txBody>
            </p:sp>
            <p:sp>
              <p:nvSpPr>
                <p:cNvPr id="6158" name="Rectangle 14">
                  <a:extLst>
                    <a:ext uri="{FF2B5EF4-FFF2-40B4-BE49-F238E27FC236}">
                      <a16:creationId xmlns:a16="http://schemas.microsoft.com/office/drawing/2014/main" id="{099D8672-92F5-E04C-96C2-B9F06CFDC530}"/>
                    </a:ext>
                  </a:extLst>
                </p:cNvPr>
                <p:cNvSpPr>
                  <a:spLocks noChangeArrowheads="1"/>
                </p:cNvSpPr>
                <p:nvPr/>
              </p:nvSpPr>
              <p:spPr bwMode="auto">
                <a:xfrm>
                  <a:off x="1104" y="3029"/>
                  <a:ext cx="3979" cy="255"/>
                </a:xfrm>
                <a:prstGeom prst="rect">
                  <a:avLst/>
                </a:prstGeom>
                <a:solidFill>
                  <a:srgbClr val="666699"/>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sz="2400" b="1">
                      <a:latin typeface="Arial" charset="0"/>
                    </a:rPr>
                    <a:t>evolutionary conservation</a:t>
                  </a:r>
                </a:p>
              </p:txBody>
            </p:sp>
            <p:sp>
              <p:nvSpPr>
                <p:cNvPr id="6159" name="Rectangle 15">
                  <a:extLst>
                    <a:ext uri="{FF2B5EF4-FFF2-40B4-BE49-F238E27FC236}">
                      <a16:creationId xmlns:a16="http://schemas.microsoft.com/office/drawing/2014/main" id="{73C838FF-EC6C-2947-A655-6D8AC22B586E}"/>
                    </a:ext>
                  </a:extLst>
                </p:cNvPr>
                <p:cNvSpPr>
                  <a:spLocks noChangeArrowheads="1"/>
                </p:cNvSpPr>
                <p:nvPr/>
              </p:nvSpPr>
              <p:spPr bwMode="auto">
                <a:xfrm>
                  <a:off x="1104" y="3319"/>
                  <a:ext cx="3979" cy="255"/>
                </a:xfrm>
                <a:prstGeom prst="rect">
                  <a:avLst/>
                </a:prstGeom>
                <a:solidFill>
                  <a:srgbClr val="666699"/>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sz="2400" b="1">
                      <a:latin typeface="Arial" charset="0"/>
                    </a:rPr>
                    <a:t>SNPs and structural variation</a:t>
                  </a:r>
                </a:p>
              </p:txBody>
            </p:sp>
            <p:sp>
              <p:nvSpPr>
                <p:cNvPr id="6160" name="Rectangle 16">
                  <a:extLst>
                    <a:ext uri="{FF2B5EF4-FFF2-40B4-BE49-F238E27FC236}">
                      <a16:creationId xmlns:a16="http://schemas.microsoft.com/office/drawing/2014/main" id="{22B37C81-68DD-AB41-B681-8C7A5B4292BB}"/>
                    </a:ext>
                  </a:extLst>
                </p:cNvPr>
                <p:cNvSpPr>
                  <a:spLocks noChangeArrowheads="1"/>
                </p:cNvSpPr>
                <p:nvPr/>
              </p:nvSpPr>
              <p:spPr bwMode="auto">
                <a:xfrm>
                  <a:off x="1104" y="1289"/>
                  <a:ext cx="3979" cy="255"/>
                </a:xfrm>
                <a:prstGeom prst="rect">
                  <a:avLst/>
                </a:prstGeom>
                <a:solidFill>
                  <a:srgbClr val="666699"/>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sz="2400" b="1">
                      <a:latin typeface="Arial" charset="0"/>
                    </a:rPr>
                    <a:t>gap locations</a:t>
                  </a:r>
                </a:p>
              </p:txBody>
            </p:sp>
            <p:sp>
              <p:nvSpPr>
                <p:cNvPr id="6161" name="Rectangle 17">
                  <a:extLst>
                    <a:ext uri="{FF2B5EF4-FFF2-40B4-BE49-F238E27FC236}">
                      <a16:creationId xmlns:a16="http://schemas.microsoft.com/office/drawing/2014/main" id="{E796C428-663D-944D-9A5F-1CF0E057F32B}"/>
                    </a:ext>
                  </a:extLst>
                </p:cNvPr>
                <p:cNvSpPr>
                  <a:spLocks noChangeArrowheads="1"/>
                </p:cNvSpPr>
                <p:nvPr/>
              </p:nvSpPr>
              <p:spPr bwMode="auto">
                <a:xfrm>
                  <a:off x="1104" y="1579"/>
                  <a:ext cx="3979" cy="255"/>
                </a:xfrm>
                <a:prstGeom prst="rect">
                  <a:avLst/>
                </a:prstGeom>
                <a:solidFill>
                  <a:srgbClr val="666699"/>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sz="2400" b="1">
                      <a:latin typeface="Arial" charset="0"/>
                    </a:rPr>
                    <a:t>known genes</a:t>
                  </a:r>
                </a:p>
              </p:txBody>
            </p:sp>
            <p:sp>
              <p:nvSpPr>
                <p:cNvPr id="6162" name="Rectangle 18">
                  <a:extLst>
                    <a:ext uri="{FF2B5EF4-FFF2-40B4-BE49-F238E27FC236}">
                      <a16:creationId xmlns:a16="http://schemas.microsoft.com/office/drawing/2014/main" id="{988F5C9E-A2D0-FE4F-BDF1-6D019AA11D53}"/>
                    </a:ext>
                  </a:extLst>
                </p:cNvPr>
                <p:cNvSpPr>
                  <a:spLocks noChangeArrowheads="1"/>
                </p:cNvSpPr>
                <p:nvPr/>
              </p:nvSpPr>
              <p:spPr bwMode="auto">
                <a:xfrm>
                  <a:off x="1104" y="3609"/>
                  <a:ext cx="3979" cy="255"/>
                </a:xfrm>
                <a:prstGeom prst="rect">
                  <a:avLst/>
                </a:prstGeom>
                <a:solidFill>
                  <a:srgbClr val="666699"/>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sz="2400" b="1">
                      <a:latin typeface="Arial" charset="0"/>
                    </a:rPr>
                    <a:t>repeated regions</a:t>
                  </a:r>
                </a:p>
              </p:txBody>
            </p:sp>
            <p:sp>
              <p:nvSpPr>
                <p:cNvPr id="6163" name="Rectangle 19">
                  <a:extLst>
                    <a:ext uri="{FF2B5EF4-FFF2-40B4-BE49-F238E27FC236}">
                      <a16:creationId xmlns:a16="http://schemas.microsoft.com/office/drawing/2014/main" id="{6302B07F-5838-804D-88BA-9AE4AF9DC0B8}"/>
                    </a:ext>
                  </a:extLst>
                </p:cNvPr>
                <p:cNvSpPr>
                  <a:spLocks noChangeArrowheads="1"/>
                </p:cNvSpPr>
                <p:nvPr/>
              </p:nvSpPr>
              <p:spPr bwMode="auto">
                <a:xfrm>
                  <a:off x="1104" y="2739"/>
                  <a:ext cx="3979" cy="255"/>
                </a:xfrm>
                <a:prstGeom prst="rect">
                  <a:avLst/>
                </a:prstGeom>
                <a:solidFill>
                  <a:srgbClr val="666699"/>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sz="2400" b="1">
                      <a:latin typeface="Arial" charset="0"/>
                    </a:rPr>
                    <a:t>microarray/expression data</a:t>
                  </a:r>
                </a:p>
              </p:txBody>
            </p:sp>
          </p:grpSp>
          <p:sp>
            <p:nvSpPr>
              <p:cNvPr id="6164" name="Rectangle 20">
                <a:extLst>
                  <a:ext uri="{FF2B5EF4-FFF2-40B4-BE49-F238E27FC236}">
                    <a16:creationId xmlns:a16="http://schemas.microsoft.com/office/drawing/2014/main" id="{EEC1D597-0015-DE4A-B069-CB25F80D3DB1}"/>
                  </a:ext>
                </a:extLst>
              </p:cNvPr>
              <p:cNvSpPr>
                <a:spLocks noChangeArrowheads="1"/>
              </p:cNvSpPr>
              <p:nvPr/>
            </p:nvSpPr>
            <p:spPr bwMode="auto">
              <a:xfrm>
                <a:off x="1104" y="3900"/>
                <a:ext cx="3979" cy="255"/>
              </a:xfrm>
              <a:prstGeom prst="rect">
                <a:avLst/>
              </a:prstGeom>
              <a:solidFill>
                <a:srgbClr val="666699"/>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spcBef>
                    <a:spcPct val="20000"/>
                  </a:spcBef>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044D6A"/>
                    </a:solidFill>
                    <a:latin typeface="Trebuchet MS" panose="020B0703020202090204" pitchFamily="34" charset="0"/>
                  </a:defRPr>
                </a:lvl1pPr>
                <a:lvl2pPr marL="742950" indent="-285750">
                  <a:spcBef>
                    <a:spcPct val="20000"/>
                  </a:spcBef>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044D6A"/>
                    </a:solidFill>
                    <a:latin typeface="Trebuchet MS" panose="020B0703020202090204" pitchFamily="34" charset="0"/>
                  </a:defRPr>
                </a:lvl2pPr>
                <a:lvl3pPr marL="1143000" indent="-228600">
                  <a:spcBef>
                    <a:spcPct val="20000"/>
                  </a:spcBef>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600">
                    <a:solidFill>
                      <a:srgbClr val="044D6A"/>
                    </a:solidFill>
                    <a:latin typeface="Trebuchet MS" panose="020B0703020202090204" pitchFamily="34" charset="0"/>
                  </a:defRPr>
                </a:lvl3pPr>
                <a:lvl4pPr marL="1600200" indent="-228600">
                  <a:spcBef>
                    <a:spcPct val="20000"/>
                  </a:spcBef>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4pPr>
                <a:lvl5pPr marL="2057400" indent="-228600">
                  <a:spcBef>
                    <a:spcPct val="20000"/>
                  </a:spcBef>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5pPr>
                <a:lvl6pPr marL="2514600" indent="-228600" eaLnBrk="0" fontAlgn="base" hangingPunct="0">
                  <a:spcBef>
                    <a:spcPct val="20000"/>
                  </a:spcBef>
                  <a:spcAft>
                    <a:spcPct val="0"/>
                  </a:spcAft>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6pPr>
                <a:lvl7pPr marL="2971800" indent="-228600" eaLnBrk="0" fontAlgn="base" hangingPunct="0">
                  <a:spcBef>
                    <a:spcPct val="20000"/>
                  </a:spcBef>
                  <a:spcAft>
                    <a:spcPct val="0"/>
                  </a:spcAft>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7pPr>
                <a:lvl8pPr marL="3429000" indent="-228600" eaLnBrk="0" fontAlgn="base" hangingPunct="0">
                  <a:spcBef>
                    <a:spcPct val="20000"/>
                  </a:spcBef>
                  <a:spcAft>
                    <a:spcPct val="0"/>
                  </a:spcAft>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8pPr>
                <a:lvl9pPr marL="3886200" indent="-228600" eaLnBrk="0" fontAlgn="base" hangingPunct="0">
                  <a:spcBef>
                    <a:spcPct val="20000"/>
                  </a:spcBef>
                  <a:spcAft>
                    <a:spcPct val="0"/>
                  </a:spcAft>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Trebuchet MS" panose="020B0703020202090204" pitchFamily="34" charset="0"/>
                  </a:defRPr>
                </a:lvl9pPr>
              </a:lstStyle>
              <a:p>
                <a:pPr algn="ctr" eaLnBrk="1" hangingPunct="1">
                  <a:spcBef>
                    <a:spcPct val="0"/>
                  </a:spcBef>
                  <a:buFontTx/>
                  <a:buNone/>
                </a:pPr>
                <a:r>
                  <a:rPr lang="en-US" altLang="en-US" b="1">
                    <a:solidFill>
                      <a:srgbClr val="F6FFFF"/>
                    </a:solidFill>
                    <a:latin typeface="Arial" panose="020B0604020202020204" pitchFamily="34" charset="0"/>
                    <a:ea typeface="AR PL UMing HK" charset="0"/>
                    <a:cs typeface="AR PL UMing HK" charset="0"/>
                  </a:rPr>
                  <a:t>more…</a:t>
                </a:r>
              </a:p>
            </p:txBody>
          </p:sp>
        </p:grpSp>
        <p:sp>
          <p:nvSpPr>
            <p:cNvPr id="6165" name="Rectangle 21">
              <a:extLst>
                <a:ext uri="{FF2B5EF4-FFF2-40B4-BE49-F238E27FC236}">
                  <a16:creationId xmlns:a16="http://schemas.microsoft.com/office/drawing/2014/main" id="{D804E127-A52C-374E-AFBF-53C42EC3DE78}"/>
                </a:ext>
              </a:extLst>
            </p:cNvPr>
            <p:cNvSpPr>
              <a:spLocks noChangeArrowheads="1"/>
            </p:cNvSpPr>
            <p:nvPr/>
          </p:nvSpPr>
          <p:spPr bwMode="auto">
            <a:xfrm>
              <a:off x="1100" y="2450"/>
              <a:ext cx="3979" cy="255"/>
            </a:xfrm>
            <a:prstGeom prst="rect">
              <a:avLst/>
            </a:prstGeom>
            <a:solidFill>
              <a:srgbClr val="666699"/>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sz="2400" b="1">
                  <a:latin typeface="Arial" charset="0"/>
                </a:rPr>
                <a:t>enhancer/promoter data</a:t>
              </a:r>
            </a:p>
          </p:txBody>
        </p:sp>
      </p:grpSp>
      <p:sp>
        <p:nvSpPr>
          <p:cNvPr id="6166" name="AutoShape 22">
            <a:extLst>
              <a:ext uri="{FF2B5EF4-FFF2-40B4-BE49-F238E27FC236}">
                <a16:creationId xmlns:a16="http://schemas.microsoft.com/office/drawing/2014/main" id="{87C18696-67F5-4644-BFAC-0D4F277A0269}"/>
              </a:ext>
            </a:extLst>
          </p:cNvPr>
          <p:cNvSpPr>
            <a:spLocks noChangeArrowheads="1"/>
          </p:cNvSpPr>
          <p:nvPr/>
        </p:nvSpPr>
        <p:spPr bwMode="auto">
          <a:xfrm>
            <a:off x="8382000" y="2743200"/>
            <a:ext cx="2209800" cy="1219200"/>
          </a:xfrm>
          <a:prstGeom prst="rightArrow">
            <a:avLst>
              <a:gd name="adj1" fmla="val 50000"/>
              <a:gd name="adj2" fmla="val 45313"/>
            </a:avLst>
          </a:prstGeom>
          <a:solidFill>
            <a:srgbClr val="2E2E46"/>
          </a:solidFill>
          <a:ln w="9360">
            <a:solidFill>
              <a:srgbClr val="F6FFFF"/>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0000" tIns="46800" rIns="90000" bIns="46800" anchor="ct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5pPr>
            <a:lvl6pPr marL="25146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6pPr>
            <a:lvl7pPr marL="29718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7pPr>
            <a:lvl8pPr marL="34290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8pPr>
            <a:lvl9pPr marL="3886200" indent="-228600" defTabSz="457200" eaLnBrk="0" fontAlgn="base" hangingPunct="0">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rgbClr val="F6FFFF"/>
                </a:solidFill>
                <a:latin typeface="Palatino Linotype" charset="0"/>
                <a:ea typeface="AR PL UMing HK" charset="0"/>
                <a:cs typeface="AR PL UMing HK" charset="0"/>
              </a:defRPr>
            </a:lvl9pPr>
          </a:lstStyle>
          <a:p>
            <a:pPr algn="ctr" eaLnBrk="1" hangingPunct="1">
              <a:defRPr/>
            </a:pPr>
            <a:r>
              <a:rPr lang="en-US" altLang="en-US" b="1" i="1">
                <a:latin typeface="Arial" charset="0"/>
              </a:rPr>
              <a:t>Links out to </a:t>
            </a:r>
          </a:p>
          <a:p>
            <a:pPr algn="ctr" eaLnBrk="1" hangingPunct="1">
              <a:defRPr/>
            </a:pPr>
            <a:r>
              <a:rPr lang="en-US" altLang="en-US" b="1" i="1">
                <a:latin typeface="Arial" charset="0"/>
              </a:rPr>
              <a:t>more data</a:t>
            </a:r>
          </a:p>
        </p:txBody>
      </p:sp>
    </p:spTree>
    <p:extLst>
      <p:ext uri="{BB962C8B-B14F-4D97-AF65-F5344CB8AC3E}">
        <p14:creationId xmlns:p14="http://schemas.microsoft.com/office/powerpoint/2010/main" val="248802264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nodeType="clickEffect">
                                  <p:stCondLst>
                                    <p:cond delay="0"/>
                                  </p:stCondLst>
                                  <p:childTnLst>
                                    <p:set>
                                      <p:cBhvr additive="repl">
                                        <p:cTn id="6" dur="1" fill="hold">
                                          <p:stCondLst>
                                            <p:cond delay="0"/>
                                          </p:stCondLst>
                                        </p:cTn>
                                        <p:tgtEl>
                                          <p:spTgt spid="6152"/>
                                        </p:tgtEl>
                                        <p:attrNameLst>
                                          <p:attrName>style.visibility</p:attrName>
                                        </p:attrNameLst>
                                      </p:cBhvr>
                                      <p:to>
                                        <p:strVal val="visible"/>
                                      </p:to>
                                    </p:set>
                                    <p:animEffect transition="in" filter="wipe(up)">
                                      <p:cBhvr additive="repl">
                                        <p:cTn id="7" dur="2000"/>
                                        <p:tgtEl>
                                          <p:spTgt spid="615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additive="repl">
                                        <p:cTn id="11" dur="1" fill="hold">
                                          <p:stCondLst>
                                            <p:cond delay="0"/>
                                          </p:stCondLst>
                                        </p:cTn>
                                        <p:tgtEl>
                                          <p:spTgt spid="6149"/>
                                        </p:tgtEl>
                                        <p:attrNameLst>
                                          <p:attrName>style.visibility</p:attrName>
                                        </p:attrNameLst>
                                      </p:cBhvr>
                                      <p:to>
                                        <p:strVal val="visible"/>
                                      </p:to>
                                    </p:set>
                                    <p:animEffect transition="in" filter="wipe(up)">
                                      <p:cBhvr additive="repl">
                                        <p:cTn id="12" dur="500"/>
                                        <p:tgtEl>
                                          <p:spTgt spid="6149"/>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additive="repl">
                                        <p:cTn id="16" dur="1" fill="hold">
                                          <p:stCondLst>
                                            <p:cond delay="0"/>
                                          </p:stCondLst>
                                        </p:cTn>
                                        <p:tgtEl>
                                          <p:spTgt spid="6166"/>
                                        </p:tgtEl>
                                        <p:attrNameLst>
                                          <p:attrName>style.visibility</p:attrName>
                                        </p:attrNameLst>
                                      </p:cBhvr>
                                      <p:to>
                                        <p:strVal val="visible"/>
                                      </p:to>
                                    </p:set>
                                    <p:animEffect transition="in" filter="wipe(left)">
                                      <p:cBhvr additive="repl">
                                        <p:cTn id="17" dur="500"/>
                                        <p:tgtEl>
                                          <p:spTgt spid="61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3">
            <a:extLst>
              <a:ext uri="{FF2B5EF4-FFF2-40B4-BE49-F238E27FC236}">
                <a16:creationId xmlns:a16="http://schemas.microsoft.com/office/drawing/2014/main" id="{29A5E154-BFDE-294D-B319-087C0DB1E59D}"/>
              </a:ext>
            </a:extLst>
          </p:cNvPr>
          <p:cNvSpPr>
            <a:spLocks noGrp="1" noRot="1" noChangeArrowheads="1"/>
          </p:cNvSpPr>
          <p:nvPr>
            <p:ph type="title"/>
          </p:nvPr>
        </p:nvSpPr>
        <p:spPr/>
        <p:txBody>
          <a:bodyPr/>
          <a:lstStyle/>
          <a:p>
            <a:pPr eaLnBrk="1" hangingPunct="1"/>
            <a:r>
              <a:rPr lang="en-US" altLang="en-US" sz="2800">
                <a:ea typeface="ＭＳ Ｐゴシック" panose="020B0600070205080204" pitchFamily="34" charset="-128"/>
              </a:rPr>
              <a:t>The Genome Browser Gateway</a:t>
            </a:r>
            <a:br>
              <a:rPr lang="en-US" altLang="en-US" sz="2800">
                <a:ea typeface="ＭＳ Ｐゴシック" panose="020B0600070205080204" pitchFamily="34" charset="-128"/>
              </a:rPr>
            </a:br>
            <a:endParaRPr lang="en-US" altLang="en-US" sz="2400">
              <a:ea typeface="ＭＳ Ｐゴシック" panose="020B0600070205080204" pitchFamily="34" charset="-128"/>
            </a:endParaRPr>
          </a:p>
        </p:txBody>
      </p:sp>
      <p:sp>
        <p:nvSpPr>
          <p:cNvPr id="1028111" name="Rectangle 15">
            <a:extLst>
              <a:ext uri="{FF2B5EF4-FFF2-40B4-BE49-F238E27FC236}">
                <a16:creationId xmlns:a16="http://schemas.microsoft.com/office/drawing/2014/main" id="{24BC1AEC-DB75-7A46-B319-C7053B089207}"/>
              </a:ext>
            </a:extLst>
          </p:cNvPr>
          <p:cNvSpPr>
            <a:spLocks noGrp="1" noRot="1" noChangeArrowheads="1"/>
          </p:cNvSpPr>
          <p:nvPr>
            <p:ph type="body" idx="1"/>
          </p:nvPr>
        </p:nvSpPr>
        <p:spPr>
          <a:xfrm>
            <a:off x="1905000" y="3276600"/>
            <a:ext cx="8763000" cy="2103438"/>
          </a:xfrm>
        </p:spPr>
        <p:txBody>
          <a:bodyPr>
            <a:normAutofit fontScale="92500" lnSpcReduction="20000"/>
          </a:bodyPr>
          <a:lstStyle/>
          <a:p>
            <a:pPr eaLnBrk="1" hangingPunct="1"/>
            <a:r>
              <a:rPr lang="en-US" altLang="en-US" sz="2000" b="1" dirty="0">
                <a:ea typeface="ＭＳ Ｐゴシック" panose="020B0600070205080204" pitchFamily="34" charset="-128"/>
              </a:rPr>
              <a:t>A Gateway to search by:</a:t>
            </a:r>
          </a:p>
          <a:p>
            <a:pPr lvl="1" eaLnBrk="1" hangingPunct="1"/>
            <a:r>
              <a:rPr lang="en-US" altLang="en-US" sz="3000" dirty="0">
                <a:latin typeface="Arial" panose="020B0604020202020204" pitchFamily="34" charset="0"/>
                <a:ea typeface="ＭＳ Ｐゴシック" panose="020B0600070205080204" pitchFamily="34" charset="-128"/>
              </a:rPr>
              <a:t>Gene names, symbols</a:t>
            </a:r>
          </a:p>
          <a:p>
            <a:pPr lvl="1" eaLnBrk="1" hangingPunct="1"/>
            <a:r>
              <a:rPr lang="en-US" altLang="en-US" sz="3000" dirty="0">
                <a:latin typeface="Arial" panose="020B0604020202020204" pitchFamily="34" charset="0"/>
                <a:ea typeface="ＭＳ Ｐゴシック" panose="020B0600070205080204" pitchFamily="34" charset="-128"/>
              </a:rPr>
              <a:t>Chromosome number: chr7, or region: chr11:1038475-1075482</a:t>
            </a:r>
          </a:p>
          <a:p>
            <a:pPr lvl="1" eaLnBrk="1" hangingPunct="1"/>
            <a:r>
              <a:rPr lang="en-US" altLang="en-US" sz="3000" dirty="0">
                <a:latin typeface="Arial" panose="020B0604020202020204" pitchFamily="34" charset="0"/>
                <a:ea typeface="ＭＳ Ｐゴシック" panose="020B0600070205080204" pitchFamily="34" charset="-128"/>
              </a:rPr>
              <a:t>Keywords: kinase, receptor</a:t>
            </a:r>
          </a:p>
          <a:p>
            <a:pPr lvl="1" eaLnBrk="1" hangingPunct="1"/>
            <a:r>
              <a:rPr lang="en-US" altLang="en-US" sz="3000" dirty="0">
                <a:latin typeface="Arial" panose="020B0604020202020204" pitchFamily="34" charset="0"/>
                <a:ea typeface="ＭＳ Ｐゴシック" panose="020B0600070205080204" pitchFamily="34" charset="-128"/>
              </a:rPr>
              <a:t>IDs: NP, NM, OMIM, and more</a:t>
            </a:r>
            <a:endParaRPr lang="en-US" altLang="en-US" sz="3000" b="1" dirty="0">
              <a:latin typeface="Arial" panose="020B0604020202020204" pitchFamily="34" charset="0"/>
              <a:ea typeface="ＭＳ Ｐゴシック" panose="020B0600070205080204" pitchFamily="34" charset="-128"/>
            </a:endParaRPr>
          </a:p>
        </p:txBody>
      </p:sp>
      <p:sp>
        <p:nvSpPr>
          <p:cNvPr id="61443" name="TextBox 7">
            <a:extLst>
              <a:ext uri="{FF2B5EF4-FFF2-40B4-BE49-F238E27FC236}">
                <a16:creationId xmlns:a16="http://schemas.microsoft.com/office/drawing/2014/main" id="{132AC896-172A-2249-BB6B-8B1676D02F15}"/>
              </a:ext>
            </a:extLst>
          </p:cNvPr>
          <p:cNvSpPr txBox="1">
            <a:spLocks noChangeArrowheads="1"/>
          </p:cNvSpPr>
          <p:nvPr/>
        </p:nvSpPr>
        <p:spPr bwMode="auto">
          <a:xfrm>
            <a:off x="1981200" y="1600201"/>
            <a:ext cx="82296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r>
              <a:rPr lang="en-US" altLang="en-US" dirty="0">
                <a:solidFill>
                  <a:srgbClr val="FF6600"/>
                </a:solidFill>
              </a:rPr>
              <a:t>Few points to note: </a:t>
            </a:r>
          </a:p>
        </p:txBody>
      </p:sp>
      <p:sp>
        <p:nvSpPr>
          <p:cNvPr id="9" name="TextBox 8">
            <a:extLst>
              <a:ext uri="{FF2B5EF4-FFF2-40B4-BE49-F238E27FC236}">
                <a16:creationId xmlns:a16="http://schemas.microsoft.com/office/drawing/2014/main" id="{265098D8-78CD-E347-B2C7-914F250C1A19}"/>
              </a:ext>
            </a:extLst>
          </p:cNvPr>
          <p:cNvSpPr txBox="1"/>
          <p:nvPr/>
        </p:nvSpPr>
        <p:spPr>
          <a:xfrm>
            <a:off x="2514600" y="2438400"/>
            <a:ext cx="4800600" cy="523220"/>
          </a:xfrm>
          <a:prstGeom prst="rect">
            <a:avLst/>
          </a:prstGeom>
          <a:noFill/>
        </p:spPr>
        <p:txBody>
          <a:bodyPr>
            <a:spAutoFit/>
          </a:bodyPr>
          <a:lstStyle/>
          <a:p>
            <a:pPr>
              <a:defRPr/>
            </a:pPr>
            <a:r>
              <a:rPr lang="en-US" sz="2800" dirty="0">
                <a:ln>
                  <a:solidFill>
                    <a:srgbClr val="4F81BD"/>
                  </a:solidFill>
                </a:ln>
                <a:solidFill>
                  <a:srgbClr val="3E3E5C"/>
                </a:solidFill>
                <a:latin typeface="Arial"/>
              </a:rPr>
              <a:t>A very ‘flexible’ gateway</a:t>
            </a:r>
          </a:p>
        </p:txBody>
      </p:sp>
    </p:spTree>
    <p:extLst>
      <p:ext uri="{BB962C8B-B14F-4D97-AF65-F5344CB8AC3E}">
        <p14:creationId xmlns:p14="http://schemas.microsoft.com/office/powerpoint/2010/main" val="382097989"/>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81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28111">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28111">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28111">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2811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8111"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3">
            <a:extLst>
              <a:ext uri="{FF2B5EF4-FFF2-40B4-BE49-F238E27FC236}">
                <a16:creationId xmlns:a16="http://schemas.microsoft.com/office/drawing/2014/main" id="{CC59280F-FEE1-DC47-9576-C35CA9617458}"/>
              </a:ext>
            </a:extLst>
          </p:cNvPr>
          <p:cNvSpPr>
            <a:spLocks noGrp="1" noRot="1" noChangeArrowheads="1"/>
          </p:cNvSpPr>
          <p:nvPr>
            <p:ph type="title"/>
          </p:nvPr>
        </p:nvSpPr>
        <p:spPr/>
        <p:txBody>
          <a:bodyPr/>
          <a:lstStyle/>
          <a:p>
            <a:pPr eaLnBrk="1" hangingPunct="1"/>
            <a:r>
              <a:rPr lang="en-US" altLang="en-US" sz="2800">
                <a:ea typeface="ＭＳ Ｐゴシック" panose="020B0600070205080204" pitchFamily="34" charset="-128"/>
              </a:rPr>
              <a:t>The Genome Browser Gateway</a:t>
            </a:r>
            <a:br>
              <a:rPr lang="en-US" altLang="en-US" sz="2800">
                <a:ea typeface="ＭＳ Ｐゴシック" panose="020B0600070205080204" pitchFamily="34" charset="-128"/>
              </a:rPr>
            </a:br>
            <a:endParaRPr lang="en-US" altLang="en-US" sz="2400">
              <a:ea typeface="ＭＳ Ｐゴシック" panose="020B0600070205080204" pitchFamily="34" charset="-128"/>
            </a:endParaRPr>
          </a:p>
        </p:txBody>
      </p:sp>
      <p:sp>
        <p:nvSpPr>
          <p:cNvPr id="1028111" name="Rectangle 15">
            <a:extLst>
              <a:ext uri="{FF2B5EF4-FFF2-40B4-BE49-F238E27FC236}">
                <a16:creationId xmlns:a16="http://schemas.microsoft.com/office/drawing/2014/main" id="{AF488997-F31C-8A43-977F-F603A49A308F}"/>
              </a:ext>
            </a:extLst>
          </p:cNvPr>
          <p:cNvSpPr>
            <a:spLocks noGrp="1" noRot="1" noChangeArrowheads="1"/>
          </p:cNvSpPr>
          <p:nvPr>
            <p:ph type="body" idx="1"/>
          </p:nvPr>
        </p:nvSpPr>
        <p:spPr>
          <a:xfrm>
            <a:off x="1905000" y="3276600"/>
            <a:ext cx="8763000" cy="2103438"/>
          </a:xfrm>
        </p:spPr>
        <p:txBody>
          <a:bodyPr/>
          <a:lstStyle/>
          <a:p>
            <a:pPr eaLnBrk="1" hangingPunct="1"/>
            <a:r>
              <a:rPr lang="en-US" altLang="en-US" b="1">
                <a:ea typeface="ＭＳ Ｐゴシック" panose="020B0600070205080204" pitchFamily="34" charset="-128"/>
              </a:rPr>
              <a:t>A Visualization and resolution by:</a:t>
            </a:r>
          </a:p>
          <a:p>
            <a:pPr lvl="1" eaLnBrk="1" hangingPunct="1"/>
            <a:r>
              <a:rPr lang="en-US" altLang="en-US" sz="2800">
                <a:latin typeface="Arial" panose="020B0604020202020204" pitchFamily="34" charset="0"/>
                <a:ea typeface="ＭＳ Ｐゴシック" panose="020B0600070205080204" pitchFamily="34" charset="-128"/>
              </a:rPr>
              <a:t>Colors</a:t>
            </a:r>
          </a:p>
          <a:p>
            <a:pPr lvl="1" eaLnBrk="1" hangingPunct="1"/>
            <a:r>
              <a:rPr lang="en-US" altLang="en-US" sz="2800">
                <a:latin typeface="Arial" panose="020B0604020202020204" pitchFamily="34" charset="0"/>
                <a:ea typeface="ＭＳ Ｐゴシック" panose="020B0600070205080204" pitchFamily="34" charset="-128"/>
              </a:rPr>
              <a:t>Resolution</a:t>
            </a:r>
          </a:p>
          <a:p>
            <a:pPr lvl="1" eaLnBrk="1" hangingPunct="1"/>
            <a:r>
              <a:rPr lang="en-US" altLang="en-US" sz="2800">
                <a:latin typeface="Arial" panose="020B0604020202020204" pitchFamily="34" charset="0"/>
                <a:ea typeface="ＭＳ Ｐゴシック" panose="020B0600070205080204" pitchFamily="34" charset="-128"/>
              </a:rPr>
              <a:t>Pixles</a:t>
            </a:r>
          </a:p>
        </p:txBody>
      </p:sp>
      <p:sp>
        <p:nvSpPr>
          <p:cNvPr id="63491" name="TextBox 7">
            <a:extLst>
              <a:ext uri="{FF2B5EF4-FFF2-40B4-BE49-F238E27FC236}">
                <a16:creationId xmlns:a16="http://schemas.microsoft.com/office/drawing/2014/main" id="{6AC5350E-6FDF-694F-97F1-E0C082E1D665}"/>
              </a:ext>
            </a:extLst>
          </p:cNvPr>
          <p:cNvSpPr txBox="1">
            <a:spLocks noChangeArrowheads="1"/>
          </p:cNvSpPr>
          <p:nvPr/>
        </p:nvSpPr>
        <p:spPr bwMode="auto">
          <a:xfrm>
            <a:off x="1981200" y="1600201"/>
            <a:ext cx="82296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r>
              <a:rPr lang="en-US" altLang="en-US">
                <a:solidFill>
                  <a:srgbClr val="FF6600"/>
                </a:solidFill>
              </a:rPr>
              <a:t>Few points to note: </a:t>
            </a:r>
          </a:p>
        </p:txBody>
      </p:sp>
      <p:sp>
        <p:nvSpPr>
          <p:cNvPr id="9" name="TextBox 8">
            <a:extLst>
              <a:ext uri="{FF2B5EF4-FFF2-40B4-BE49-F238E27FC236}">
                <a16:creationId xmlns:a16="http://schemas.microsoft.com/office/drawing/2014/main" id="{F42312D7-75B4-9840-BA8A-81B43B54CE3E}"/>
              </a:ext>
            </a:extLst>
          </p:cNvPr>
          <p:cNvSpPr txBox="1"/>
          <p:nvPr/>
        </p:nvSpPr>
        <p:spPr>
          <a:xfrm>
            <a:off x="2514600" y="2438400"/>
            <a:ext cx="4800600" cy="523220"/>
          </a:xfrm>
          <a:prstGeom prst="rect">
            <a:avLst/>
          </a:prstGeom>
          <a:noFill/>
        </p:spPr>
        <p:txBody>
          <a:bodyPr>
            <a:spAutoFit/>
          </a:bodyPr>
          <a:lstStyle/>
          <a:p>
            <a:pPr>
              <a:defRPr/>
            </a:pPr>
            <a:r>
              <a:rPr lang="en-US" sz="2800" dirty="0">
                <a:ln>
                  <a:solidFill>
                    <a:srgbClr val="4F81BD"/>
                  </a:solidFill>
                </a:ln>
                <a:solidFill>
                  <a:srgbClr val="3E3E5C"/>
                </a:solidFill>
                <a:latin typeface="Arial"/>
              </a:rPr>
              <a:t>A very ‘flexible’ visualization</a:t>
            </a:r>
          </a:p>
        </p:txBody>
      </p:sp>
    </p:spTree>
    <p:extLst>
      <p:ext uri="{BB962C8B-B14F-4D97-AF65-F5344CB8AC3E}">
        <p14:creationId xmlns:p14="http://schemas.microsoft.com/office/powerpoint/2010/main" val="2507520347"/>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81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28111">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28111">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2811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8111"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a:extLst>
              <a:ext uri="{FF2B5EF4-FFF2-40B4-BE49-F238E27FC236}">
                <a16:creationId xmlns:a16="http://schemas.microsoft.com/office/drawing/2014/main" id="{B2F1C077-1300-8B43-A99C-281067AA0A21}"/>
              </a:ext>
            </a:extLst>
          </p:cNvPr>
          <p:cNvSpPr>
            <a:spLocks noGrp="1" noRot="1" noChangeArrowheads="1"/>
          </p:cNvSpPr>
          <p:nvPr>
            <p:ph type="title"/>
          </p:nvPr>
        </p:nvSpPr>
        <p:spPr>
          <a:xfrm>
            <a:off x="831850" y="-159544"/>
            <a:ext cx="10515600" cy="1325563"/>
          </a:xfrm>
        </p:spPr>
        <p:txBody>
          <a:bodyPr/>
          <a:lstStyle/>
          <a:p>
            <a:pPr eaLnBrk="1" hangingPunct="1"/>
            <a:r>
              <a:rPr lang="en-US" altLang="en-US" dirty="0">
                <a:ea typeface="ＭＳ Ｐゴシック" panose="020B0600070205080204" pitchFamily="34" charset="-128"/>
              </a:rPr>
              <a:t>Custom Tracks: Upload File from Computer</a:t>
            </a:r>
          </a:p>
        </p:txBody>
      </p:sp>
      <p:sp>
        <p:nvSpPr>
          <p:cNvPr id="1504259" name="Rectangle 3">
            <a:extLst>
              <a:ext uri="{FF2B5EF4-FFF2-40B4-BE49-F238E27FC236}">
                <a16:creationId xmlns:a16="http://schemas.microsoft.com/office/drawing/2014/main" id="{B9BB0F2B-0885-7D45-A92E-60821705834C}"/>
              </a:ext>
            </a:extLst>
          </p:cNvPr>
          <p:cNvSpPr>
            <a:spLocks noChangeArrowheads="1"/>
          </p:cNvSpPr>
          <p:nvPr/>
        </p:nvSpPr>
        <p:spPr bwMode="auto">
          <a:xfrm>
            <a:off x="4159250" y="3527425"/>
            <a:ext cx="1524000" cy="304800"/>
          </a:xfrm>
          <a:prstGeom prst="rect">
            <a:avLst/>
          </a:prstGeom>
          <a:noFill/>
          <a:ln w="31750">
            <a:solidFill>
              <a:srgbClr val="FF2E2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pic>
        <p:nvPicPr>
          <p:cNvPr id="65539" name="Picture 4">
            <a:extLst>
              <a:ext uri="{FF2B5EF4-FFF2-40B4-BE49-F238E27FC236}">
                <a16:creationId xmlns:a16="http://schemas.microsoft.com/office/drawing/2014/main" id="{5294605F-D9AD-1941-B736-C7D9F1252F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00" y="914400"/>
            <a:ext cx="8369300" cy="508793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grpSp>
        <p:nvGrpSpPr>
          <p:cNvPr id="2" name="Group 5">
            <a:extLst>
              <a:ext uri="{FF2B5EF4-FFF2-40B4-BE49-F238E27FC236}">
                <a16:creationId xmlns:a16="http://schemas.microsoft.com/office/drawing/2014/main" id="{B29344B5-FF2C-574F-9185-207280863D6B}"/>
              </a:ext>
            </a:extLst>
          </p:cNvPr>
          <p:cNvGrpSpPr>
            <a:grpSpLocks/>
          </p:cNvGrpSpPr>
          <p:nvPr/>
        </p:nvGrpSpPr>
        <p:grpSpPr bwMode="auto">
          <a:xfrm>
            <a:off x="3200400" y="1371600"/>
            <a:ext cx="4800600" cy="1676400"/>
            <a:chOff x="1056" y="864"/>
            <a:chExt cx="3024" cy="1056"/>
          </a:xfrm>
        </p:grpSpPr>
        <p:sp>
          <p:nvSpPr>
            <p:cNvPr id="65541" name="Rectangle 6">
              <a:extLst>
                <a:ext uri="{FF2B5EF4-FFF2-40B4-BE49-F238E27FC236}">
                  <a16:creationId xmlns:a16="http://schemas.microsoft.com/office/drawing/2014/main" id="{5C0570A7-1641-3442-B3DF-4005CCD842FB}"/>
                </a:ext>
              </a:extLst>
            </p:cNvPr>
            <p:cNvSpPr>
              <a:spLocks noChangeArrowheads="1"/>
            </p:cNvSpPr>
            <p:nvPr/>
          </p:nvSpPr>
          <p:spPr bwMode="auto">
            <a:xfrm>
              <a:off x="1056" y="1728"/>
              <a:ext cx="672" cy="192"/>
            </a:xfrm>
            <a:prstGeom prst="rect">
              <a:avLst/>
            </a:prstGeom>
            <a:noFill/>
            <a:ln w="38100">
              <a:solidFill>
                <a:srgbClr val="F40103"/>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sp>
          <p:nvSpPr>
            <p:cNvPr id="65542" name="AutoShape 7">
              <a:extLst>
                <a:ext uri="{FF2B5EF4-FFF2-40B4-BE49-F238E27FC236}">
                  <a16:creationId xmlns:a16="http://schemas.microsoft.com/office/drawing/2014/main" id="{E9EAD81B-3ED2-3344-A83B-7D625687AECB}"/>
                </a:ext>
              </a:extLst>
            </p:cNvPr>
            <p:cNvSpPr>
              <a:spLocks noChangeArrowheads="1"/>
            </p:cNvSpPr>
            <p:nvPr/>
          </p:nvSpPr>
          <p:spPr bwMode="auto">
            <a:xfrm>
              <a:off x="2160" y="864"/>
              <a:ext cx="1920" cy="624"/>
            </a:xfrm>
            <a:prstGeom prst="wedgeRectCallout">
              <a:avLst>
                <a:gd name="adj1" fmla="val -71565"/>
                <a:gd name="adj2" fmla="val 92787"/>
              </a:avLst>
            </a:prstGeom>
            <a:solidFill>
              <a:schemeClr val="accent1"/>
            </a:solidFill>
            <a:ln w="38100">
              <a:solidFill>
                <a:srgbClr val="000000"/>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a:spcBef>
                  <a:spcPct val="0"/>
                </a:spcBef>
                <a:buClrTx/>
                <a:buSzTx/>
                <a:buFontTx/>
                <a:buNone/>
              </a:pPr>
              <a:r>
                <a:rPr lang="en-US" altLang="en-US">
                  <a:solidFill>
                    <a:srgbClr val="F6FFFF"/>
                  </a:solidFill>
                </a:rPr>
                <a:t>Click to browse your</a:t>
              </a:r>
              <a:br>
                <a:rPr lang="en-US" altLang="en-US">
                  <a:solidFill>
                    <a:srgbClr val="F6FFFF"/>
                  </a:solidFill>
                </a:rPr>
              </a:br>
              <a:r>
                <a:rPr lang="en-US" altLang="en-US">
                  <a:solidFill>
                    <a:srgbClr val="F6FFFF"/>
                  </a:solidFill>
                </a:rPr>
                <a:t>computer to find file</a:t>
              </a:r>
            </a:p>
          </p:txBody>
        </p:sp>
      </p:grpSp>
    </p:spTree>
    <p:extLst>
      <p:ext uri="{BB962C8B-B14F-4D97-AF65-F5344CB8AC3E}">
        <p14:creationId xmlns:p14="http://schemas.microsoft.com/office/powerpoint/2010/main" val="1382740507"/>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504259"/>
                                        </p:tgtEl>
                                        <p:attrNameLst>
                                          <p:attrName>style.visibility</p:attrName>
                                        </p:attrNameLst>
                                      </p:cBhvr>
                                      <p:to>
                                        <p:strVal val="visible"/>
                                      </p:to>
                                    </p:set>
                                  </p:childTnLst>
                                  <p:subTnLst>
                                    <p:set>
                                      <p:cBhvr override="childStyle">
                                        <p:cTn dur="1" fill="hold" display="0" masterRel="nextClick" afterEffect="1"/>
                                        <p:tgtEl>
                                          <p:spTgt spid="1504259"/>
                                        </p:tgtEl>
                                        <p:attrNameLst>
                                          <p:attrName>style.visibility</p:attrName>
                                        </p:attrNameLst>
                                      </p:cBhvr>
                                      <p:to>
                                        <p:strVal val="hidden"/>
                                      </p:to>
                                    </p:set>
                                  </p:sub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0425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noChangeArrowheads="1"/>
          </p:cNvSpPr>
          <p:nvPr>
            <p:ph type="title"/>
          </p:nvPr>
        </p:nvSpPr>
        <p:spPr bwMode="auto">
          <a:xfrm>
            <a:off x="1676400" y="63500"/>
            <a:ext cx="9144000" cy="992188"/>
          </a:xfrm>
        </p:spPr>
        <p:txBody>
          <a:bodyPr vert="horz" wrap="square" lIns="91440" tIns="45720" rIns="91440" bIns="45720" numCol="1" rtlCol="0" anchor="ctr" anchorCtr="0" compatLnSpc="1">
            <a:prstTxWarp prst="textNoShape">
              <a:avLst/>
            </a:prstTxWarp>
            <a:normAutofit/>
          </a:bodyPr>
          <a:lstStyle/>
          <a:p>
            <a:pPr eaLnBrk="1" hangingPunct="1"/>
            <a:r>
              <a:rPr lang="en-US" altLang="en-US" b="1" cap="none" dirty="0" err="1"/>
              <a:t>GeneBank</a:t>
            </a:r>
            <a:r>
              <a:rPr lang="en-US" altLang="en-US" b="1" cap="none" dirty="0"/>
              <a:t> </a:t>
            </a:r>
            <a:r>
              <a:rPr lang="en-US" altLang="en-US" cap="none" dirty="0"/>
              <a:t>The Scale…</a:t>
            </a:r>
            <a:endParaRPr lang="en-US" altLang="en-US" sz="2800" dirty="0"/>
          </a:p>
        </p:txBody>
      </p:sp>
      <p:pic>
        <p:nvPicPr>
          <p:cNvPr id="2" name="Picture 1">
            <a:extLst>
              <a:ext uri="{FF2B5EF4-FFF2-40B4-BE49-F238E27FC236}">
                <a16:creationId xmlns:a16="http://schemas.microsoft.com/office/drawing/2014/main" id="{E2A8EAB5-91FF-454C-9EBB-2248429EEE6D}"/>
              </a:ext>
            </a:extLst>
          </p:cNvPr>
          <p:cNvPicPr>
            <a:picLocks noChangeAspect="1"/>
          </p:cNvPicPr>
          <p:nvPr/>
        </p:nvPicPr>
        <p:blipFill>
          <a:blip r:embed="rId3"/>
          <a:stretch>
            <a:fillRect/>
          </a:stretch>
        </p:blipFill>
        <p:spPr>
          <a:xfrm>
            <a:off x="1896248" y="679622"/>
            <a:ext cx="7420747" cy="5936598"/>
          </a:xfrm>
          <a:prstGeom prst="rect">
            <a:avLst/>
          </a:prstGeom>
        </p:spPr>
      </p:pic>
    </p:spTree>
    <p:extLst>
      <p:ext uri="{BB962C8B-B14F-4D97-AF65-F5344CB8AC3E}">
        <p14:creationId xmlns:p14="http://schemas.microsoft.com/office/powerpoint/2010/main" val="3012357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09" name="Picture 27" descr="tp53intro">
            <a:extLst>
              <a:ext uri="{FF2B5EF4-FFF2-40B4-BE49-F238E27FC236}">
                <a16:creationId xmlns:a16="http://schemas.microsoft.com/office/drawing/2014/main" id="{A6F41F6D-2777-8A41-BCB2-27F2813B20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1950" y="960438"/>
            <a:ext cx="7939088" cy="5345112"/>
          </a:xfrm>
          <a:prstGeom prst="rect">
            <a:avLst/>
          </a:prstGeom>
          <a:noFill/>
          <a:ln w="9525">
            <a:solidFill>
              <a:srgbClr val="100200"/>
            </a:solidFill>
            <a:miter lim="800000"/>
            <a:headEnd/>
            <a:tailEnd/>
          </a:ln>
          <a:extLst>
            <a:ext uri="{909E8E84-426E-40DD-AFC4-6F175D3DCCD1}">
              <a14:hiddenFill xmlns:a14="http://schemas.microsoft.com/office/drawing/2010/main">
                <a:solidFill>
                  <a:srgbClr val="FFFFFF"/>
                </a:solidFill>
              </a14:hiddenFill>
            </a:ext>
          </a:extLst>
        </p:spPr>
      </p:pic>
      <p:sp>
        <p:nvSpPr>
          <p:cNvPr id="68610" name="Rectangle 3">
            <a:extLst>
              <a:ext uri="{FF2B5EF4-FFF2-40B4-BE49-F238E27FC236}">
                <a16:creationId xmlns:a16="http://schemas.microsoft.com/office/drawing/2014/main" id="{16D26BF9-BEE5-EA40-99CD-48513A41B50C}"/>
              </a:ext>
            </a:extLst>
          </p:cNvPr>
          <p:cNvSpPr>
            <a:spLocks noGrp="1" noRot="1" noChangeArrowheads="1"/>
          </p:cNvSpPr>
          <p:nvPr>
            <p:ph type="title"/>
          </p:nvPr>
        </p:nvSpPr>
        <p:spPr>
          <a:xfrm>
            <a:off x="179294" y="77789"/>
            <a:ext cx="11725835" cy="700087"/>
          </a:xfrm>
        </p:spPr>
        <p:txBody>
          <a:bodyPr>
            <a:normAutofit/>
          </a:bodyPr>
          <a:lstStyle/>
          <a:p>
            <a:pPr eaLnBrk="1" hangingPunct="1"/>
            <a:r>
              <a:rPr lang="en-US" altLang="en-US" dirty="0">
                <a:ea typeface="ＭＳ Ｐゴシック" panose="020B0600070205080204" pitchFamily="34" charset="-128"/>
              </a:rPr>
              <a:t>Sample Genome Viewer image, TP53 region</a:t>
            </a:r>
          </a:p>
        </p:txBody>
      </p:sp>
      <p:sp>
        <p:nvSpPr>
          <p:cNvPr id="1046543" name="Rectangle 15">
            <a:extLst>
              <a:ext uri="{FF2B5EF4-FFF2-40B4-BE49-F238E27FC236}">
                <a16:creationId xmlns:a16="http://schemas.microsoft.com/office/drawing/2014/main" id="{EA3298C7-25A6-2741-82DA-222185DF8369}"/>
              </a:ext>
            </a:extLst>
          </p:cNvPr>
          <p:cNvSpPr>
            <a:spLocks noChangeArrowheads="1"/>
          </p:cNvSpPr>
          <p:nvPr/>
        </p:nvSpPr>
        <p:spPr bwMode="auto">
          <a:xfrm>
            <a:off x="2847976" y="2741613"/>
            <a:ext cx="504825" cy="785812"/>
          </a:xfrm>
          <a:prstGeom prst="rect">
            <a:avLst/>
          </a:prstGeom>
          <a:noFill/>
          <a:ln w="3810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sp>
        <p:nvSpPr>
          <p:cNvPr id="1046533" name="AutoShape 5">
            <a:extLst>
              <a:ext uri="{FF2B5EF4-FFF2-40B4-BE49-F238E27FC236}">
                <a16:creationId xmlns:a16="http://schemas.microsoft.com/office/drawing/2014/main" id="{BF54EC24-EE55-274F-B7DE-329DD6E75008}"/>
              </a:ext>
            </a:extLst>
          </p:cNvPr>
          <p:cNvSpPr>
            <a:spLocks noChangeArrowheads="1"/>
          </p:cNvSpPr>
          <p:nvPr/>
        </p:nvSpPr>
        <p:spPr bwMode="auto">
          <a:xfrm>
            <a:off x="8439150" y="2185988"/>
            <a:ext cx="2133600" cy="449262"/>
          </a:xfrm>
          <a:prstGeom prst="leftArrow">
            <a:avLst>
              <a:gd name="adj1" fmla="val 50000"/>
              <a:gd name="adj2" fmla="val 118728"/>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600" b="1">
                <a:solidFill>
                  <a:srgbClr val="F6FFFF"/>
                </a:solidFill>
              </a:rPr>
              <a:t>base position</a:t>
            </a:r>
          </a:p>
        </p:txBody>
      </p:sp>
      <p:grpSp>
        <p:nvGrpSpPr>
          <p:cNvPr id="2" name="Group 31">
            <a:extLst>
              <a:ext uri="{FF2B5EF4-FFF2-40B4-BE49-F238E27FC236}">
                <a16:creationId xmlns:a16="http://schemas.microsoft.com/office/drawing/2014/main" id="{D3059AB1-89B0-D845-A9E2-8E252DA2A1E3}"/>
              </a:ext>
            </a:extLst>
          </p:cNvPr>
          <p:cNvGrpSpPr>
            <a:grpSpLocks/>
          </p:cNvGrpSpPr>
          <p:nvPr/>
        </p:nvGrpSpPr>
        <p:grpSpPr bwMode="auto">
          <a:xfrm>
            <a:off x="7650164" y="2443164"/>
            <a:ext cx="2865437" cy="3995737"/>
            <a:chOff x="3859" y="1539"/>
            <a:chExt cx="1805" cy="2517"/>
          </a:xfrm>
        </p:grpSpPr>
        <p:sp>
          <p:nvSpPr>
            <p:cNvPr id="68614" name="AutoShape 6">
              <a:extLst>
                <a:ext uri="{FF2B5EF4-FFF2-40B4-BE49-F238E27FC236}">
                  <a16:creationId xmlns:a16="http://schemas.microsoft.com/office/drawing/2014/main" id="{48D7A8D4-BBFF-C34C-B5F3-38E8564EEC1D}"/>
                </a:ext>
              </a:extLst>
            </p:cNvPr>
            <p:cNvSpPr>
              <a:spLocks noChangeArrowheads="1"/>
            </p:cNvSpPr>
            <p:nvPr/>
          </p:nvSpPr>
          <p:spPr bwMode="auto">
            <a:xfrm>
              <a:off x="3995" y="1539"/>
              <a:ext cx="1344" cy="282"/>
            </a:xfrm>
            <a:prstGeom prst="leftArrow">
              <a:avLst>
                <a:gd name="adj1" fmla="val 50000"/>
                <a:gd name="adj2" fmla="val 119149"/>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600" b="1">
                  <a:solidFill>
                    <a:srgbClr val="F6FFFF"/>
                  </a:solidFill>
                </a:rPr>
                <a:t>STS markers</a:t>
              </a:r>
            </a:p>
          </p:txBody>
        </p:sp>
        <p:sp>
          <p:nvSpPr>
            <p:cNvPr id="68615" name="AutoShape 7">
              <a:extLst>
                <a:ext uri="{FF2B5EF4-FFF2-40B4-BE49-F238E27FC236}">
                  <a16:creationId xmlns:a16="http://schemas.microsoft.com/office/drawing/2014/main" id="{DF680AEB-93C5-A941-B5BF-B455CF3C779D}"/>
                </a:ext>
              </a:extLst>
            </p:cNvPr>
            <p:cNvSpPr>
              <a:spLocks noChangeArrowheads="1"/>
            </p:cNvSpPr>
            <p:nvPr/>
          </p:nvSpPr>
          <p:spPr bwMode="auto">
            <a:xfrm>
              <a:off x="4320" y="1757"/>
              <a:ext cx="1344" cy="283"/>
            </a:xfrm>
            <a:prstGeom prst="leftArrow">
              <a:avLst>
                <a:gd name="adj1" fmla="val 50000"/>
                <a:gd name="adj2" fmla="val 118728"/>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600" b="1">
                  <a:solidFill>
                    <a:srgbClr val="F6FFFF"/>
                  </a:solidFill>
                </a:rPr>
                <a:t>Known genes</a:t>
              </a:r>
            </a:p>
          </p:txBody>
        </p:sp>
        <p:sp>
          <p:nvSpPr>
            <p:cNvPr id="68616" name="AutoShape 8">
              <a:extLst>
                <a:ext uri="{FF2B5EF4-FFF2-40B4-BE49-F238E27FC236}">
                  <a16:creationId xmlns:a16="http://schemas.microsoft.com/office/drawing/2014/main" id="{3099B322-D5DF-9E44-AC1D-A0A753093B39}"/>
                </a:ext>
              </a:extLst>
            </p:cNvPr>
            <p:cNvSpPr>
              <a:spLocks noChangeArrowheads="1"/>
            </p:cNvSpPr>
            <p:nvPr/>
          </p:nvSpPr>
          <p:spPr bwMode="auto">
            <a:xfrm>
              <a:off x="4013" y="2218"/>
              <a:ext cx="1344" cy="283"/>
            </a:xfrm>
            <a:prstGeom prst="leftArrow">
              <a:avLst>
                <a:gd name="adj1" fmla="val 50000"/>
                <a:gd name="adj2" fmla="val 118728"/>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600" b="1">
                  <a:solidFill>
                    <a:srgbClr val="F6FFFF"/>
                  </a:solidFill>
                </a:rPr>
                <a:t>RefSeq genes</a:t>
              </a:r>
            </a:p>
          </p:txBody>
        </p:sp>
        <p:sp>
          <p:nvSpPr>
            <p:cNvPr id="68617" name="AutoShape 11">
              <a:extLst>
                <a:ext uri="{FF2B5EF4-FFF2-40B4-BE49-F238E27FC236}">
                  <a16:creationId xmlns:a16="http://schemas.microsoft.com/office/drawing/2014/main" id="{3F7802B6-D2FD-0D46-94E6-B6D0BB7DF958}"/>
                </a:ext>
              </a:extLst>
            </p:cNvPr>
            <p:cNvSpPr>
              <a:spLocks noChangeArrowheads="1"/>
            </p:cNvSpPr>
            <p:nvPr/>
          </p:nvSpPr>
          <p:spPr bwMode="auto">
            <a:xfrm>
              <a:off x="4320" y="2416"/>
              <a:ext cx="1334" cy="320"/>
            </a:xfrm>
            <a:prstGeom prst="leftArrow">
              <a:avLst>
                <a:gd name="adj1" fmla="val 50000"/>
                <a:gd name="adj2" fmla="val 104219"/>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600" b="1">
                  <a:solidFill>
                    <a:srgbClr val="F6FFFF"/>
                  </a:solidFill>
                </a:rPr>
                <a:t>GenBank seqs</a:t>
              </a:r>
            </a:p>
          </p:txBody>
        </p:sp>
        <p:sp>
          <p:nvSpPr>
            <p:cNvPr id="68618" name="AutoShape 14">
              <a:extLst>
                <a:ext uri="{FF2B5EF4-FFF2-40B4-BE49-F238E27FC236}">
                  <a16:creationId xmlns:a16="http://schemas.microsoft.com/office/drawing/2014/main" id="{9DBD8E18-F35E-A248-AE42-764D9D351FBC}"/>
                </a:ext>
              </a:extLst>
            </p:cNvPr>
            <p:cNvSpPr>
              <a:spLocks noChangeArrowheads="1"/>
            </p:cNvSpPr>
            <p:nvPr/>
          </p:nvSpPr>
          <p:spPr bwMode="auto">
            <a:xfrm>
              <a:off x="4086" y="3773"/>
              <a:ext cx="1256" cy="283"/>
            </a:xfrm>
            <a:prstGeom prst="leftArrow">
              <a:avLst>
                <a:gd name="adj1" fmla="val 50000"/>
                <a:gd name="adj2" fmla="val 110954"/>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600" b="1">
                  <a:solidFill>
                    <a:srgbClr val="F6FFFF"/>
                  </a:solidFill>
                </a:rPr>
                <a:t>repeats</a:t>
              </a:r>
            </a:p>
          </p:txBody>
        </p:sp>
        <p:sp>
          <p:nvSpPr>
            <p:cNvPr id="68619" name="AutoShape 19">
              <a:extLst>
                <a:ext uri="{FF2B5EF4-FFF2-40B4-BE49-F238E27FC236}">
                  <a16:creationId xmlns:a16="http://schemas.microsoft.com/office/drawing/2014/main" id="{C1036F51-171C-0F45-A3E7-BD03B34A5AC1}"/>
                </a:ext>
              </a:extLst>
            </p:cNvPr>
            <p:cNvSpPr>
              <a:spLocks noChangeArrowheads="1"/>
            </p:cNvSpPr>
            <p:nvPr/>
          </p:nvSpPr>
          <p:spPr bwMode="auto">
            <a:xfrm>
              <a:off x="4090" y="2730"/>
              <a:ext cx="1555" cy="352"/>
            </a:xfrm>
            <a:prstGeom prst="leftArrow">
              <a:avLst>
                <a:gd name="adj1" fmla="val 50000"/>
                <a:gd name="adj2" fmla="val 110440"/>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600" b="1">
                  <a:solidFill>
                    <a:srgbClr val="F6FFFF"/>
                  </a:solidFill>
                </a:rPr>
                <a:t>17 species compared</a:t>
              </a:r>
            </a:p>
          </p:txBody>
        </p:sp>
        <p:sp>
          <p:nvSpPr>
            <p:cNvPr id="68620" name="AutoShape 22">
              <a:extLst>
                <a:ext uri="{FF2B5EF4-FFF2-40B4-BE49-F238E27FC236}">
                  <a16:creationId xmlns:a16="http://schemas.microsoft.com/office/drawing/2014/main" id="{38CC05A8-93B7-0C45-9C66-3B1C160BC61A}"/>
                </a:ext>
              </a:extLst>
            </p:cNvPr>
            <p:cNvSpPr>
              <a:spLocks noChangeArrowheads="1"/>
            </p:cNvSpPr>
            <p:nvPr/>
          </p:nvSpPr>
          <p:spPr bwMode="auto">
            <a:xfrm>
              <a:off x="4301" y="3542"/>
              <a:ext cx="1286" cy="290"/>
            </a:xfrm>
            <a:prstGeom prst="leftArrow">
              <a:avLst>
                <a:gd name="adj1" fmla="val 50000"/>
                <a:gd name="adj2" fmla="val 110862"/>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600" b="1">
                  <a:solidFill>
                    <a:srgbClr val="F6FFFF"/>
                  </a:solidFill>
                </a:rPr>
                <a:t>SNPs </a:t>
              </a:r>
            </a:p>
          </p:txBody>
        </p:sp>
        <p:sp>
          <p:nvSpPr>
            <p:cNvPr id="68621" name="AutoShape 28">
              <a:extLst>
                <a:ext uri="{FF2B5EF4-FFF2-40B4-BE49-F238E27FC236}">
                  <a16:creationId xmlns:a16="http://schemas.microsoft.com/office/drawing/2014/main" id="{80D5A8F7-65BD-F548-9124-5F74D8A0AEB8}"/>
                </a:ext>
              </a:extLst>
            </p:cNvPr>
            <p:cNvSpPr>
              <a:spLocks noChangeArrowheads="1"/>
            </p:cNvSpPr>
            <p:nvPr/>
          </p:nvSpPr>
          <p:spPr bwMode="auto">
            <a:xfrm>
              <a:off x="3859" y="3133"/>
              <a:ext cx="1786" cy="352"/>
            </a:xfrm>
            <a:prstGeom prst="leftArrow">
              <a:avLst>
                <a:gd name="adj1" fmla="val 50000"/>
                <a:gd name="adj2" fmla="val 126847"/>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600" b="1">
                  <a:solidFill>
                    <a:srgbClr val="F6FFFF"/>
                  </a:solidFill>
                </a:rPr>
                <a:t>single species compared</a:t>
              </a:r>
            </a:p>
          </p:txBody>
        </p:sp>
      </p:grpSp>
    </p:spTree>
    <p:extLst>
      <p:ext uri="{BB962C8B-B14F-4D97-AF65-F5344CB8AC3E}">
        <p14:creationId xmlns:p14="http://schemas.microsoft.com/office/powerpoint/2010/main" val="3185779976"/>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4654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46533"/>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6543" grpId="0" animBg="1"/>
      <p:bldP spid="104653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2EB9B1C8-E2A5-1641-885D-CCFD831F0112}"/>
              </a:ext>
            </a:extLst>
          </p:cNvPr>
          <p:cNvSpPr>
            <a:spLocks noGrp="1" noRot="1" noChangeArrowheads="1"/>
          </p:cNvSpPr>
          <p:nvPr>
            <p:ph type="title"/>
          </p:nvPr>
        </p:nvSpPr>
        <p:spPr>
          <a:xfrm>
            <a:off x="2073275" y="168275"/>
            <a:ext cx="7772400" cy="700088"/>
          </a:xfrm>
        </p:spPr>
        <p:txBody>
          <a:bodyPr>
            <a:normAutofit fontScale="90000"/>
          </a:bodyPr>
          <a:lstStyle/>
          <a:p>
            <a:pPr eaLnBrk="1" hangingPunct="1"/>
            <a:r>
              <a:rPr lang="en-US" altLang="en-US">
                <a:ea typeface="ＭＳ Ｐゴシック" panose="020B0600070205080204" pitchFamily="34" charset="-128"/>
              </a:rPr>
              <a:t>Visual Cues on the Genome Browser</a:t>
            </a:r>
          </a:p>
        </p:txBody>
      </p:sp>
      <p:grpSp>
        <p:nvGrpSpPr>
          <p:cNvPr id="2" name="Group 3">
            <a:extLst>
              <a:ext uri="{FF2B5EF4-FFF2-40B4-BE49-F238E27FC236}">
                <a16:creationId xmlns:a16="http://schemas.microsoft.com/office/drawing/2014/main" id="{07D811F9-ED8D-6042-8668-01E9410A7391}"/>
              </a:ext>
            </a:extLst>
          </p:cNvPr>
          <p:cNvGrpSpPr>
            <a:grpSpLocks/>
          </p:cNvGrpSpPr>
          <p:nvPr/>
        </p:nvGrpSpPr>
        <p:grpSpPr bwMode="auto">
          <a:xfrm>
            <a:off x="1752600" y="3201989"/>
            <a:ext cx="8166100" cy="1387475"/>
            <a:chOff x="144" y="2017"/>
            <a:chExt cx="5144" cy="874"/>
          </a:xfrm>
        </p:grpSpPr>
        <p:sp>
          <p:nvSpPr>
            <p:cNvPr id="70759" name="Text Box 4">
              <a:extLst>
                <a:ext uri="{FF2B5EF4-FFF2-40B4-BE49-F238E27FC236}">
                  <a16:creationId xmlns:a16="http://schemas.microsoft.com/office/drawing/2014/main" id="{23B51F49-C928-834E-A801-A163770F71AF}"/>
                </a:ext>
              </a:extLst>
            </p:cNvPr>
            <p:cNvSpPr txBox="1">
              <a:spLocks noChangeArrowheads="1"/>
            </p:cNvSpPr>
            <p:nvPr/>
          </p:nvSpPr>
          <p:spPr bwMode="auto">
            <a:xfrm>
              <a:off x="144" y="2017"/>
              <a:ext cx="5144"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spcBef>
                  <a:spcPct val="0"/>
                </a:spcBef>
                <a:buClrTx/>
                <a:buSzTx/>
                <a:buFontTx/>
                <a:buNone/>
              </a:pPr>
              <a:r>
                <a:rPr lang="en-US" altLang="en-US" sz="2000" b="1">
                  <a:solidFill>
                    <a:srgbClr val="100200"/>
                  </a:solidFill>
                </a:rPr>
                <a:t>Track colors </a:t>
              </a:r>
              <a:r>
                <a:rPr lang="en-US" altLang="en-US" sz="2000" b="1" i="1" u="sng">
                  <a:solidFill>
                    <a:srgbClr val="100200"/>
                  </a:solidFill>
                </a:rPr>
                <a:t>may</a:t>
              </a:r>
              <a:r>
                <a:rPr lang="en-US" altLang="en-US" sz="2000" b="1">
                  <a:solidFill>
                    <a:srgbClr val="100200"/>
                  </a:solidFill>
                </a:rPr>
                <a:t> have meaning—for example, Known Gene track:</a:t>
              </a:r>
            </a:p>
          </p:txBody>
        </p:sp>
        <p:sp>
          <p:nvSpPr>
            <p:cNvPr id="70760" name="Text Box 5">
              <a:extLst>
                <a:ext uri="{FF2B5EF4-FFF2-40B4-BE49-F238E27FC236}">
                  <a16:creationId xmlns:a16="http://schemas.microsoft.com/office/drawing/2014/main" id="{DB41DFF3-57DF-6B42-AC56-A02E09C6E504}"/>
                </a:ext>
              </a:extLst>
            </p:cNvPr>
            <p:cNvSpPr txBox="1">
              <a:spLocks noChangeArrowheads="1"/>
            </p:cNvSpPr>
            <p:nvPr/>
          </p:nvSpPr>
          <p:spPr bwMode="auto">
            <a:xfrm>
              <a:off x="480" y="2257"/>
              <a:ext cx="4776"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spcBef>
                  <a:spcPct val="0"/>
                </a:spcBef>
                <a:buClrTx/>
                <a:buSzTx/>
                <a:buFontTx/>
                <a:buChar char="•"/>
              </a:pPr>
              <a:r>
                <a:rPr lang="en-US" altLang="en-US" sz="2000" b="1" dirty="0">
                  <a:solidFill>
                    <a:srgbClr val="100200"/>
                  </a:solidFill>
                </a:rPr>
                <a:t>If there is a corresponding PDB entry, = black</a:t>
              </a:r>
            </a:p>
            <a:p>
              <a:pPr eaLnBrk="1" hangingPunct="1">
                <a:spcBef>
                  <a:spcPct val="0"/>
                </a:spcBef>
                <a:buClrTx/>
                <a:buSzTx/>
                <a:buFontTx/>
                <a:buChar char="•"/>
              </a:pPr>
              <a:r>
                <a:rPr lang="en-US" altLang="en-US" sz="2000" b="1" dirty="0">
                  <a:solidFill>
                    <a:srgbClr val="011FB7"/>
                  </a:solidFill>
                </a:rPr>
                <a:t>If there is a corresponding NCBI Reviewed </a:t>
              </a:r>
              <a:r>
                <a:rPr lang="en-US" altLang="en-US" sz="2000" b="1" dirty="0" err="1">
                  <a:solidFill>
                    <a:srgbClr val="011FB7"/>
                  </a:solidFill>
                </a:rPr>
                <a:t>seq</a:t>
              </a:r>
              <a:r>
                <a:rPr lang="en-US" altLang="en-US" sz="2000" b="1" dirty="0">
                  <a:solidFill>
                    <a:srgbClr val="011FB7"/>
                  </a:solidFill>
                </a:rPr>
                <a:t>, = dark blue</a:t>
              </a:r>
            </a:p>
            <a:p>
              <a:pPr eaLnBrk="1" hangingPunct="1">
                <a:spcBef>
                  <a:spcPct val="0"/>
                </a:spcBef>
                <a:buClrTx/>
                <a:buSzTx/>
                <a:buFontTx/>
                <a:buChar char="•"/>
              </a:pPr>
              <a:r>
                <a:rPr lang="en-US" altLang="en-US" sz="2000" b="1" dirty="0">
                  <a:solidFill>
                    <a:srgbClr val="3399FF"/>
                  </a:solidFill>
                </a:rPr>
                <a:t>If there is a corresponding NCBI Provisional </a:t>
              </a:r>
              <a:r>
                <a:rPr lang="en-US" altLang="en-US" sz="2000" b="1" dirty="0" err="1">
                  <a:solidFill>
                    <a:srgbClr val="3399FF"/>
                  </a:solidFill>
                </a:rPr>
                <a:t>seq</a:t>
              </a:r>
              <a:r>
                <a:rPr lang="en-US" altLang="en-US" sz="2000" b="1" dirty="0">
                  <a:solidFill>
                    <a:srgbClr val="3399FF"/>
                  </a:solidFill>
                </a:rPr>
                <a:t>, = light blue</a:t>
              </a:r>
            </a:p>
          </p:txBody>
        </p:sp>
      </p:grpSp>
      <p:grpSp>
        <p:nvGrpSpPr>
          <p:cNvPr id="70659" name="Group 6">
            <a:extLst>
              <a:ext uri="{FF2B5EF4-FFF2-40B4-BE49-F238E27FC236}">
                <a16:creationId xmlns:a16="http://schemas.microsoft.com/office/drawing/2014/main" id="{25EBC67F-0B43-5B4D-A6B2-4526529A1D3C}"/>
              </a:ext>
            </a:extLst>
          </p:cNvPr>
          <p:cNvGrpSpPr>
            <a:grpSpLocks/>
          </p:cNvGrpSpPr>
          <p:nvPr/>
        </p:nvGrpSpPr>
        <p:grpSpPr bwMode="auto">
          <a:xfrm>
            <a:off x="2209800" y="1143000"/>
            <a:ext cx="7848600" cy="685800"/>
            <a:chOff x="432" y="672"/>
            <a:chExt cx="4944" cy="432"/>
          </a:xfrm>
        </p:grpSpPr>
        <p:sp>
          <p:nvSpPr>
            <p:cNvPr id="70752" name="Rectangle 7">
              <a:extLst>
                <a:ext uri="{FF2B5EF4-FFF2-40B4-BE49-F238E27FC236}">
                  <a16:creationId xmlns:a16="http://schemas.microsoft.com/office/drawing/2014/main" id="{1362A646-38C8-7748-A5A3-A97C9B568218}"/>
                </a:ext>
              </a:extLst>
            </p:cNvPr>
            <p:cNvSpPr>
              <a:spLocks noChangeArrowheads="1"/>
            </p:cNvSpPr>
            <p:nvPr/>
          </p:nvSpPr>
          <p:spPr bwMode="auto">
            <a:xfrm>
              <a:off x="432" y="672"/>
              <a:ext cx="4944" cy="432"/>
            </a:xfrm>
            <a:prstGeom prst="rect">
              <a:avLst/>
            </a:prstGeom>
            <a:solidFill>
              <a:srgbClr val="FFFF99"/>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sp>
          <p:nvSpPr>
            <p:cNvPr id="70753" name="Text Box 8">
              <a:extLst>
                <a:ext uri="{FF2B5EF4-FFF2-40B4-BE49-F238E27FC236}">
                  <a16:creationId xmlns:a16="http://schemas.microsoft.com/office/drawing/2014/main" id="{250C9478-A6E9-7547-A903-CEA69F420967}"/>
                </a:ext>
              </a:extLst>
            </p:cNvPr>
            <p:cNvSpPr txBox="1">
              <a:spLocks noChangeArrowheads="1"/>
            </p:cNvSpPr>
            <p:nvPr/>
          </p:nvSpPr>
          <p:spPr bwMode="auto">
            <a:xfrm>
              <a:off x="1680" y="768"/>
              <a:ext cx="3460" cy="288"/>
            </a:xfrm>
            <a:prstGeom prst="rect">
              <a:avLst/>
            </a:prstGeom>
            <a:solidFill>
              <a:srgbClr val="FFFF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spcBef>
                  <a:spcPct val="0"/>
                </a:spcBef>
                <a:buClrTx/>
                <a:buSzTx/>
                <a:buFontTx/>
                <a:buNone/>
              </a:pPr>
              <a:r>
                <a:rPr lang="en-US" altLang="en-US" b="1">
                  <a:solidFill>
                    <a:srgbClr val="100200"/>
                  </a:solidFill>
                  <a:latin typeface="Times New Roman" panose="02020603050405020304" pitchFamily="18" charset="0"/>
                </a:rPr>
                <a:t>Tick marks; a single location (STS, SNP)</a:t>
              </a:r>
            </a:p>
          </p:txBody>
        </p:sp>
        <p:sp>
          <p:nvSpPr>
            <p:cNvPr id="70754" name="Line 9">
              <a:extLst>
                <a:ext uri="{FF2B5EF4-FFF2-40B4-BE49-F238E27FC236}">
                  <a16:creationId xmlns:a16="http://schemas.microsoft.com/office/drawing/2014/main" id="{2A56F5A6-899E-CD48-9056-4D8A60BF7847}"/>
                </a:ext>
              </a:extLst>
            </p:cNvPr>
            <p:cNvSpPr>
              <a:spLocks noChangeShapeType="1"/>
            </p:cNvSpPr>
            <p:nvPr/>
          </p:nvSpPr>
          <p:spPr bwMode="auto">
            <a:xfrm>
              <a:off x="816" y="720"/>
              <a:ext cx="0" cy="336"/>
            </a:xfrm>
            <a:prstGeom prst="line">
              <a:avLst/>
            </a:prstGeom>
            <a:noFill/>
            <a:ln w="57150">
              <a:solidFill>
                <a:srgbClr val="020202"/>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55" name="Line 10">
              <a:extLst>
                <a:ext uri="{FF2B5EF4-FFF2-40B4-BE49-F238E27FC236}">
                  <a16:creationId xmlns:a16="http://schemas.microsoft.com/office/drawing/2014/main" id="{D6BE68AE-F6CD-3F44-8CDB-7A49501B217C}"/>
                </a:ext>
              </a:extLst>
            </p:cNvPr>
            <p:cNvSpPr>
              <a:spLocks noChangeShapeType="1"/>
            </p:cNvSpPr>
            <p:nvPr/>
          </p:nvSpPr>
          <p:spPr bwMode="auto">
            <a:xfrm>
              <a:off x="1248" y="720"/>
              <a:ext cx="0" cy="336"/>
            </a:xfrm>
            <a:prstGeom prst="line">
              <a:avLst/>
            </a:prstGeom>
            <a:noFill/>
            <a:ln w="57150">
              <a:solidFill>
                <a:srgbClr val="020202"/>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56" name="Line 11">
              <a:extLst>
                <a:ext uri="{FF2B5EF4-FFF2-40B4-BE49-F238E27FC236}">
                  <a16:creationId xmlns:a16="http://schemas.microsoft.com/office/drawing/2014/main" id="{23CFFBC3-932E-644D-A375-1BD057E29C12}"/>
                </a:ext>
              </a:extLst>
            </p:cNvPr>
            <p:cNvSpPr>
              <a:spLocks noChangeShapeType="1"/>
            </p:cNvSpPr>
            <p:nvPr/>
          </p:nvSpPr>
          <p:spPr bwMode="auto">
            <a:xfrm>
              <a:off x="1200" y="720"/>
              <a:ext cx="0" cy="336"/>
            </a:xfrm>
            <a:prstGeom prst="line">
              <a:avLst/>
            </a:prstGeom>
            <a:noFill/>
            <a:ln w="57150">
              <a:solidFill>
                <a:srgbClr val="020202"/>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57" name="Line 12">
              <a:extLst>
                <a:ext uri="{FF2B5EF4-FFF2-40B4-BE49-F238E27FC236}">
                  <a16:creationId xmlns:a16="http://schemas.microsoft.com/office/drawing/2014/main" id="{F97859DF-3990-FF46-AB47-74471FE200C2}"/>
                </a:ext>
              </a:extLst>
            </p:cNvPr>
            <p:cNvSpPr>
              <a:spLocks noChangeShapeType="1"/>
            </p:cNvSpPr>
            <p:nvPr/>
          </p:nvSpPr>
          <p:spPr bwMode="auto">
            <a:xfrm>
              <a:off x="1488" y="720"/>
              <a:ext cx="0" cy="336"/>
            </a:xfrm>
            <a:prstGeom prst="line">
              <a:avLst/>
            </a:prstGeom>
            <a:noFill/>
            <a:ln w="76200">
              <a:solidFill>
                <a:srgbClr val="020202"/>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58" name="Line 13">
              <a:extLst>
                <a:ext uri="{FF2B5EF4-FFF2-40B4-BE49-F238E27FC236}">
                  <a16:creationId xmlns:a16="http://schemas.microsoft.com/office/drawing/2014/main" id="{12E921B1-51A0-8F4C-A28B-FB1BD4A4F6C2}"/>
                </a:ext>
              </a:extLst>
            </p:cNvPr>
            <p:cNvSpPr>
              <a:spLocks noChangeShapeType="1"/>
            </p:cNvSpPr>
            <p:nvPr/>
          </p:nvSpPr>
          <p:spPr bwMode="auto">
            <a:xfrm>
              <a:off x="1536" y="720"/>
              <a:ext cx="0" cy="336"/>
            </a:xfrm>
            <a:prstGeom prst="line">
              <a:avLst/>
            </a:prstGeom>
            <a:noFill/>
            <a:ln w="76200">
              <a:solidFill>
                <a:srgbClr val="020202"/>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4" name="Group 34">
            <a:extLst>
              <a:ext uri="{FF2B5EF4-FFF2-40B4-BE49-F238E27FC236}">
                <a16:creationId xmlns:a16="http://schemas.microsoft.com/office/drawing/2014/main" id="{62E3D1B7-BC3F-754B-AC77-F841509FA146}"/>
              </a:ext>
            </a:extLst>
          </p:cNvPr>
          <p:cNvGrpSpPr>
            <a:grpSpLocks/>
          </p:cNvGrpSpPr>
          <p:nvPr/>
        </p:nvGrpSpPr>
        <p:grpSpPr bwMode="auto">
          <a:xfrm>
            <a:off x="2209800" y="4708525"/>
            <a:ext cx="7620000" cy="1784350"/>
            <a:chOff x="432" y="2966"/>
            <a:chExt cx="4800" cy="1124"/>
          </a:xfrm>
        </p:grpSpPr>
        <p:sp>
          <p:nvSpPr>
            <p:cNvPr id="70684" name="Text Box 35">
              <a:extLst>
                <a:ext uri="{FF2B5EF4-FFF2-40B4-BE49-F238E27FC236}">
                  <a16:creationId xmlns:a16="http://schemas.microsoft.com/office/drawing/2014/main" id="{C5BC01AF-9A6E-944D-B27C-7036C3495696}"/>
                </a:ext>
              </a:extLst>
            </p:cNvPr>
            <p:cNvSpPr txBox="1">
              <a:spLocks noChangeArrowheads="1"/>
            </p:cNvSpPr>
            <p:nvPr/>
          </p:nvSpPr>
          <p:spPr bwMode="auto">
            <a:xfrm>
              <a:off x="432" y="3648"/>
              <a:ext cx="4800" cy="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2000" b="1">
                  <a:solidFill>
                    <a:srgbClr val="100200"/>
                  </a:solidFill>
                </a:rPr>
                <a:t>For some tracks, the height of a bar is increased likelihood</a:t>
              </a:r>
            </a:p>
            <a:p>
              <a:pPr algn="ctr" eaLnBrk="1" hangingPunct="1">
                <a:spcBef>
                  <a:spcPct val="0"/>
                </a:spcBef>
                <a:buClrTx/>
                <a:buSzTx/>
                <a:buFontTx/>
                <a:buNone/>
              </a:pPr>
              <a:r>
                <a:rPr lang="en-US" altLang="en-US" sz="2000" b="1">
                  <a:solidFill>
                    <a:srgbClr val="100200"/>
                  </a:solidFill>
                </a:rPr>
                <a:t>of an evolutionary relationship (conservation track)</a:t>
              </a:r>
            </a:p>
          </p:txBody>
        </p:sp>
        <p:grpSp>
          <p:nvGrpSpPr>
            <p:cNvPr id="70685" name="Group 36">
              <a:extLst>
                <a:ext uri="{FF2B5EF4-FFF2-40B4-BE49-F238E27FC236}">
                  <a16:creationId xmlns:a16="http://schemas.microsoft.com/office/drawing/2014/main" id="{59814733-26AC-BA4A-A19E-AB9B2097921A}"/>
                </a:ext>
              </a:extLst>
            </p:cNvPr>
            <p:cNvGrpSpPr>
              <a:grpSpLocks/>
            </p:cNvGrpSpPr>
            <p:nvPr/>
          </p:nvGrpSpPr>
          <p:grpSpPr bwMode="auto">
            <a:xfrm>
              <a:off x="720" y="2966"/>
              <a:ext cx="4176" cy="672"/>
              <a:chOff x="1008" y="2448"/>
              <a:chExt cx="4176" cy="672"/>
            </a:xfrm>
          </p:grpSpPr>
          <p:sp>
            <p:nvSpPr>
              <p:cNvPr id="70686" name="Rectangle 37">
                <a:extLst>
                  <a:ext uri="{FF2B5EF4-FFF2-40B4-BE49-F238E27FC236}">
                    <a16:creationId xmlns:a16="http://schemas.microsoft.com/office/drawing/2014/main" id="{8B5756AB-0507-7541-8653-49938D1AA274}"/>
                  </a:ext>
                </a:extLst>
              </p:cNvPr>
              <p:cNvSpPr>
                <a:spLocks noChangeArrowheads="1"/>
              </p:cNvSpPr>
              <p:nvPr/>
            </p:nvSpPr>
            <p:spPr bwMode="auto">
              <a:xfrm>
                <a:off x="1008" y="2448"/>
                <a:ext cx="4176" cy="672"/>
              </a:xfrm>
              <a:prstGeom prst="rect">
                <a:avLst/>
              </a:prstGeom>
              <a:solidFill>
                <a:srgbClr val="FFFF99"/>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grpSp>
            <p:nvGrpSpPr>
              <p:cNvPr id="70687" name="Group 38">
                <a:extLst>
                  <a:ext uri="{FF2B5EF4-FFF2-40B4-BE49-F238E27FC236}">
                    <a16:creationId xmlns:a16="http://schemas.microsoft.com/office/drawing/2014/main" id="{5EBD2503-1A93-864A-924C-BCE6B9507700}"/>
                  </a:ext>
                </a:extLst>
              </p:cNvPr>
              <p:cNvGrpSpPr>
                <a:grpSpLocks/>
              </p:cNvGrpSpPr>
              <p:nvPr/>
            </p:nvGrpSpPr>
            <p:grpSpPr bwMode="auto">
              <a:xfrm>
                <a:off x="1488" y="2496"/>
                <a:ext cx="3120" cy="576"/>
                <a:chOff x="1440" y="3696"/>
                <a:chExt cx="3120" cy="576"/>
              </a:xfrm>
            </p:grpSpPr>
            <p:grpSp>
              <p:nvGrpSpPr>
                <p:cNvPr id="70688" name="Group 39">
                  <a:extLst>
                    <a:ext uri="{FF2B5EF4-FFF2-40B4-BE49-F238E27FC236}">
                      <a16:creationId xmlns:a16="http://schemas.microsoft.com/office/drawing/2014/main" id="{113397E4-9DD1-1D46-A89A-E6B31504F44F}"/>
                    </a:ext>
                  </a:extLst>
                </p:cNvPr>
                <p:cNvGrpSpPr>
                  <a:grpSpLocks/>
                </p:cNvGrpSpPr>
                <p:nvPr/>
              </p:nvGrpSpPr>
              <p:grpSpPr bwMode="auto">
                <a:xfrm>
                  <a:off x="1440" y="3696"/>
                  <a:ext cx="816" cy="576"/>
                  <a:chOff x="3888" y="3648"/>
                  <a:chExt cx="816" cy="576"/>
                </a:xfrm>
              </p:grpSpPr>
              <p:grpSp>
                <p:nvGrpSpPr>
                  <p:cNvPr id="70734" name="Group 40">
                    <a:extLst>
                      <a:ext uri="{FF2B5EF4-FFF2-40B4-BE49-F238E27FC236}">
                        <a16:creationId xmlns:a16="http://schemas.microsoft.com/office/drawing/2014/main" id="{3569DE17-D453-CB4E-A82B-83E30C83F140}"/>
                      </a:ext>
                    </a:extLst>
                  </p:cNvPr>
                  <p:cNvGrpSpPr>
                    <a:grpSpLocks/>
                  </p:cNvGrpSpPr>
                  <p:nvPr/>
                </p:nvGrpSpPr>
                <p:grpSpPr bwMode="auto">
                  <a:xfrm>
                    <a:off x="4320" y="3648"/>
                    <a:ext cx="384" cy="576"/>
                    <a:chOff x="4224" y="3648"/>
                    <a:chExt cx="384" cy="576"/>
                  </a:xfrm>
                </p:grpSpPr>
                <p:sp>
                  <p:nvSpPr>
                    <p:cNvPr id="70743" name="Line 41">
                      <a:extLst>
                        <a:ext uri="{FF2B5EF4-FFF2-40B4-BE49-F238E27FC236}">
                          <a16:creationId xmlns:a16="http://schemas.microsoft.com/office/drawing/2014/main" id="{86ADC9E0-66D9-1745-981B-FC44893290A1}"/>
                        </a:ext>
                      </a:extLst>
                    </p:cNvPr>
                    <p:cNvSpPr>
                      <a:spLocks noChangeShapeType="1"/>
                    </p:cNvSpPr>
                    <p:nvPr/>
                  </p:nvSpPr>
                  <p:spPr bwMode="auto">
                    <a:xfrm>
                      <a:off x="4320" y="3792"/>
                      <a:ext cx="0" cy="432"/>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44" name="Line 42">
                      <a:extLst>
                        <a:ext uri="{FF2B5EF4-FFF2-40B4-BE49-F238E27FC236}">
                          <a16:creationId xmlns:a16="http://schemas.microsoft.com/office/drawing/2014/main" id="{16791A87-DBA6-6649-A0B0-545A41D69619}"/>
                        </a:ext>
                      </a:extLst>
                    </p:cNvPr>
                    <p:cNvSpPr>
                      <a:spLocks noChangeShapeType="1"/>
                    </p:cNvSpPr>
                    <p:nvPr/>
                  </p:nvSpPr>
                  <p:spPr bwMode="auto">
                    <a:xfrm>
                      <a:off x="4368" y="3696"/>
                      <a:ext cx="0" cy="528"/>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45" name="Line 43">
                      <a:extLst>
                        <a:ext uri="{FF2B5EF4-FFF2-40B4-BE49-F238E27FC236}">
                          <a16:creationId xmlns:a16="http://schemas.microsoft.com/office/drawing/2014/main" id="{E243AF9B-EDB8-234B-A7DA-6431FDC2BFCC}"/>
                        </a:ext>
                      </a:extLst>
                    </p:cNvPr>
                    <p:cNvSpPr>
                      <a:spLocks noChangeShapeType="1"/>
                    </p:cNvSpPr>
                    <p:nvPr/>
                  </p:nvSpPr>
                  <p:spPr bwMode="auto">
                    <a:xfrm>
                      <a:off x="4416" y="3648"/>
                      <a:ext cx="0" cy="576"/>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46" name="Line 44">
                      <a:extLst>
                        <a:ext uri="{FF2B5EF4-FFF2-40B4-BE49-F238E27FC236}">
                          <a16:creationId xmlns:a16="http://schemas.microsoft.com/office/drawing/2014/main" id="{59855B60-B6A1-B045-ADC4-9778BEC50A07}"/>
                        </a:ext>
                      </a:extLst>
                    </p:cNvPr>
                    <p:cNvSpPr>
                      <a:spLocks noChangeShapeType="1"/>
                    </p:cNvSpPr>
                    <p:nvPr/>
                  </p:nvSpPr>
                  <p:spPr bwMode="auto">
                    <a:xfrm>
                      <a:off x="4464" y="3792"/>
                      <a:ext cx="0" cy="432"/>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47" name="Line 45">
                      <a:extLst>
                        <a:ext uri="{FF2B5EF4-FFF2-40B4-BE49-F238E27FC236}">
                          <a16:creationId xmlns:a16="http://schemas.microsoft.com/office/drawing/2014/main" id="{B56F30EC-807E-CB49-B46C-DD39C7C16BB4}"/>
                        </a:ext>
                      </a:extLst>
                    </p:cNvPr>
                    <p:cNvSpPr>
                      <a:spLocks noChangeShapeType="1"/>
                    </p:cNvSpPr>
                    <p:nvPr/>
                  </p:nvSpPr>
                  <p:spPr bwMode="auto">
                    <a:xfrm>
                      <a:off x="4512" y="3888"/>
                      <a:ext cx="0" cy="336"/>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48" name="Line 46">
                      <a:extLst>
                        <a:ext uri="{FF2B5EF4-FFF2-40B4-BE49-F238E27FC236}">
                          <a16:creationId xmlns:a16="http://schemas.microsoft.com/office/drawing/2014/main" id="{12755B20-193D-5346-A0DE-2900F8EA69B3}"/>
                        </a:ext>
                      </a:extLst>
                    </p:cNvPr>
                    <p:cNvSpPr>
                      <a:spLocks noChangeShapeType="1"/>
                    </p:cNvSpPr>
                    <p:nvPr/>
                  </p:nvSpPr>
                  <p:spPr bwMode="auto">
                    <a:xfrm flipH="1">
                      <a:off x="4560"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49" name="Line 47">
                      <a:extLst>
                        <a:ext uri="{FF2B5EF4-FFF2-40B4-BE49-F238E27FC236}">
                          <a16:creationId xmlns:a16="http://schemas.microsoft.com/office/drawing/2014/main" id="{AA499B82-4F46-1E47-B24D-B672ABF05B43}"/>
                        </a:ext>
                      </a:extLst>
                    </p:cNvPr>
                    <p:cNvSpPr>
                      <a:spLocks noChangeShapeType="1"/>
                    </p:cNvSpPr>
                    <p:nvPr/>
                  </p:nvSpPr>
                  <p:spPr bwMode="auto">
                    <a:xfrm flipH="1">
                      <a:off x="4608" y="3984"/>
                      <a:ext cx="0" cy="240"/>
                    </a:xfrm>
                    <a:prstGeom prst="line">
                      <a:avLst/>
                    </a:prstGeom>
                    <a:noFill/>
                    <a:ln w="76200">
                      <a:solidFill>
                        <a:srgbClr val="CC99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50" name="Line 48">
                      <a:extLst>
                        <a:ext uri="{FF2B5EF4-FFF2-40B4-BE49-F238E27FC236}">
                          <a16:creationId xmlns:a16="http://schemas.microsoft.com/office/drawing/2014/main" id="{87E23832-2657-1142-A168-B1D1416E2AAA}"/>
                        </a:ext>
                      </a:extLst>
                    </p:cNvPr>
                    <p:cNvSpPr>
                      <a:spLocks noChangeShapeType="1"/>
                    </p:cNvSpPr>
                    <p:nvPr/>
                  </p:nvSpPr>
                  <p:spPr bwMode="auto">
                    <a:xfrm flipH="1">
                      <a:off x="4272"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51" name="Line 49">
                      <a:extLst>
                        <a:ext uri="{FF2B5EF4-FFF2-40B4-BE49-F238E27FC236}">
                          <a16:creationId xmlns:a16="http://schemas.microsoft.com/office/drawing/2014/main" id="{02D98526-6A27-7346-AFED-2639A3DAB770}"/>
                        </a:ext>
                      </a:extLst>
                    </p:cNvPr>
                    <p:cNvSpPr>
                      <a:spLocks noChangeShapeType="1"/>
                    </p:cNvSpPr>
                    <p:nvPr/>
                  </p:nvSpPr>
                  <p:spPr bwMode="auto">
                    <a:xfrm flipH="1">
                      <a:off x="4224" y="4080"/>
                      <a:ext cx="0" cy="14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70735" name="Group 50">
                    <a:extLst>
                      <a:ext uri="{FF2B5EF4-FFF2-40B4-BE49-F238E27FC236}">
                        <a16:creationId xmlns:a16="http://schemas.microsoft.com/office/drawing/2014/main" id="{B9D3BF4A-69AA-6B41-B927-34072595C05A}"/>
                      </a:ext>
                    </a:extLst>
                  </p:cNvPr>
                  <p:cNvGrpSpPr>
                    <a:grpSpLocks/>
                  </p:cNvGrpSpPr>
                  <p:nvPr/>
                </p:nvGrpSpPr>
                <p:grpSpPr bwMode="auto">
                  <a:xfrm>
                    <a:off x="4032" y="3840"/>
                    <a:ext cx="96" cy="384"/>
                    <a:chOff x="3840" y="3840"/>
                    <a:chExt cx="96" cy="384"/>
                  </a:xfrm>
                </p:grpSpPr>
                <p:sp>
                  <p:nvSpPr>
                    <p:cNvPr id="70740" name="Line 51">
                      <a:extLst>
                        <a:ext uri="{FF2B5EF4-FFF2-40B4-BE49-F238E27FC236}">
                          <a16:creationId xmlns:a16="http://schemas.microsoft.com/office/drawing/2014/main" id="{4FB234EA-4085-684D-9836-736284BF81B1}"/>
                        </a:ext>
                      </a:extLst>
                    </p:cNvPr>
                    <p:cNvSpPr>
                      <a:spLocks noChangeShapeType="1"/>
                    </p:cNvSpPr>
                    <p:nvPr/>
                  </p:nvSpPr>
                  <p:spPr bwMode="auto">
                    <a:xfrm flipH="1">
                      <a:off x="3936"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41" name="Line 52">
                      <a:extLst>
                        <a:ext uri="{FF2B5EF4-FFF2-40B4-BE49-F238E27FC236}">
                          <a16:creationId xmlns:a16="http://schemas.microsoft.com/office/drawing/2014/main" id="{78358B46-5C43-6049-9DFF-8C7345F20F96}"/>
                        </a:ext>
                      </a:extLst>
                    </p:cNvPr>
                    <p:cNvSpPr>
                      <a:spLocks noChangeShapeType="1"/>
                    </p:cNvSpPr>
                    <p:nvPr/>
                  </p:nvSpPr>
                  <p:spPr bwMode="auto">
                    <a:xfrm flipH="1">
                      <a:off x="3888" y="3936"/>
                      <a:ext cx="0" cy="288"/>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42" name="Line 53">
                      <a:extLst>
                        <a:ext uri="{FF2B5EF4-FFF2-40B4-BE49-F238E27FC236}">
                          <a16:creationId xmlns:a16="http://schemas.microsoft.com/office/drawing/2014/main" id="{9F8C8FB7-A496-F64B-B1C4-C8AD963526AD}"/>
                        </a:ext>
                      </a:extLst>
                    </p:cNvPr>
                    <p:cNvSpPr>
                      <a:spLocks noChangeShapeType="1"/>
                    </p:cNvSpPr>
                    <p:nvPr/>
                  </p:nvSpPr>
                  <p:spPr bwMode="auto">
                    <a:xfrm flipH="1">
                      <a:off x="3840" y="3840"/>
                      <a:ext cx="0" cy="38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70736" name="Group 54">
                    <a:extLst>
                      <a:ext uri="{FF2B5EF4-FFF2-40B4-BE49-F238E27FC236}">
                        <a16:creationId xmlns:a16="http://schemas.microsoft.com/office/drawing/2014/main" id="{D95FAE78-ADA7-D94D-9235-599982F8AAE0}"/>
                      </a:ext>
                    </a:extLst>
                  </p:cNvPr>
                  <p:cNvGrpSpPr>
                    <a:grpSpLocks/>
                  </p:cNvGrpSpPr>
                  <p:nvPr/>
                </p:nvGrpSpPr>
                <p:grpSpPr bwMode="auto">
                  <a:xfrm flipH="1">
                    <a:off x="3888" y="3840"/>
                    <a:ext cx="96" cy="384"/>
                    <a:chOff x="3840" y="3840"/>
                    <a:chExt cx="96" cy="384"/>
                  </a:xfrm>
                </p:grpSpPr>
                <p:sp>
                  <p:nvSpPr>
                    <p:cNvPr id="70737" name="Line 55">
                      <a:extLst>
                        <a:ext uri="{FF2B5EF4-FFF2-40B4-BE49-F238E27FC236}">
                          <a16:creationId xmlns:a16="http://schemas.microsoft.com/office/drawing/2014/main" id="{10EA0C1A-58A4-5C40-8702-15E768D051F3}"/>
                        </a:ext>
                      </a:extLst>
                    </p:cNvPr>
                    <p:cNvSpPr>
                      <a:spLocks noChangeShapeType="1"/>
                    </p:cNvSpPr>
                    <p:nvPr/>
                  </p:nvSpPr>
                  <p:spPr bwMode="auto">
                    <a:xfrm flipH="1">
                      <a:off x="3936"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38" name="Line 56">
                      <a:extLst>
                        <a:ext uri="{FF2B5EF4-FFF2-40B4-BE49-F238E27FC236}">
                          <a16:creationId xmlns:a16="http://schemas.microsoft.com/office/drawing/2014/main" id="{7B325D2D-342D-2D40-B7BD-5CB71B251D1E}"/>
                        </a:ext>
                      </a:extLst>
                    </p:cNvPr>
                    <p:cNvSpPr>
                      <a:spLocks noChangeShapeType="1"/>
                    </p:cNvSpPr>
                    <p:nvPr/>
                  </p:nvSpPr>
                  <p:spPr bwMode="auto">
                    <a:xfrm flipH="1">
                      <a:off x="3888" y="3936"/>
                      <a:ext cx="0" cy="288"/>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39" name="Line 57">
                      <a:extLst>
                        <a:ext uri="{FF2B5EF4-FFF2-40B4-BE49-F238E27FC236}">
                          <a16:creationId xmlns:a16="http://schemas.microsoft.com/office/drawing/2014/main" id="{D523DFFA-D4D7-2143-89A5-0EE81AB7EC8D}"/>
                        </a:ext>
                      </a:extLst>
                    </p:cNvPr>
                    <p:cNvSpPr>
                      <a:spLocks noChangeShapeType="1"/>
                    </p:cNvSpPr>
                    <p:nvPr/>
                  </p:nvSpPr>
                  <p:spPr bwMode="auto">
                    <a:xfrm flipH="1">
                      <a:off x="3840" y="3840"/>
                      <a:ext cx="0" cy="38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grpSp>
            </p:grpSp>
            <p:grpSp>
              <p:nvGrpSpPr>
                <p:cNvPr id="70689" name="Group 58">
                  <a:extLst>
                    <a:ext uri="{FF2B5EF4-FFF2-40B4-BE49-F238E27FC236}">
                      <a16:creationId xmlns:a16="http://schemas.microsoft.com/office/drawing/2014/main" id="{B1EE1C3F-6FB8-DD42-BB70-64B64084BDD4}"/>
                    </a:ext>
                  </a:extLst>
                </p:cNvPr>
                <p:cNvGrpSpPr>
                  <a:grpSpLocks/>
                </p:cNvGrpSpPr>
                <p:nvPr/>
              </p:nvGrpSpPr>
              <p:grpSpPr bwMode="auto">
                <a:xfrm>
                  <a:off x="2256" y="3696"/>
                  <a:ext cx="816" cy="576"/>
                  <a:chOff x="3888" y="3648"/>
                  <a:chExt cx="816" cy="576"/>
                </a:xfrm>
              </p:grpSpPr>
              <p:grpSp>
                <p:nvGrpSpPr>
                  <p:cNvPr id="70716" name="Group 59">
                    <a:extLst>
                      <a:ext uri="{FF2B5EF4-FFF2-40B4-BE49-F238E27FC236}">
                        <a16:creationId xmlns:a16="http://schemas.microsoft.com/office/drawing/2014/main" id="{933AE9A7-4375-8B4B-840E-3C51EB21BB14}"/>
                      </a:ext>
                    </a:extLst>
                  </p:cNvPr>
                  <p:cNvGrpSpPr>
                    <a:grpSpLocks/>
                  </p:cNvGrpSpPr>
                  <p:nvPr/>
                </p:nvGrpSpPr>
                <p:grpSpPr bwMode="auto">
                  <a:xfrm>
                    <a:off x="4320" y="3648"/>
                    <a:ext cx="384" cy="576"/>
                    <a:chOff x="4224" y="3648"/>
                    <a:chExt cx="384" cy="576"/>
                  </a:xfrm>
                </p:grpSpPr>
                <p:sp>
                  <p:nvSpPr>
                    <p:cNvPr id="70725" name="Line 60">
                      <a:extLst>
                        <a:ext uri="{FF2B5EF4-FFF2-40B4-BE49-F238E27FC236}">
                          <a16:creationId xmlns:a16="http://schemas.microsoft.com/office/drawing/2014/main" id="{EDB06A99-3C10-B441-93AD-6E8AEC212DD5}"/>
                        </a:ext>
                      </a:extLst>
                    </p:cNvPr>
                    <p:cNvSpPr>
                      <a:spLocks noChangeShapeType="1"/>
                    </p:cNvSpPr>
                    <p:nvPr/>
                  </p:nvSpPr>
                  <p:spPr bwMode="auto">
                    <a:xfrm>
                      <a:off x="4320" y="3792"/>
                      <a:ext cx="0" cy="432"/>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26" name="Line 61">
                      <a:extLst>
                        <a:ext uri="{FF2B5EF4-FFF2-40B4-BE49-F238E27FC236}">
                          <a16:creationId xmlns:a16="http://schemas.microsoft.com/office/drawing/2014/main" id="{C6A448C6-F48F-654D-97AF-72C095FCDB87}"/>
                        </a:ext>
                      </a:extLst>
                    </p:cNvPr>
                    <p:cNvSpPr>
                      <a:spLocks noChangeShapeType="1"/>
                    </p:cNvSpPr>
                    <p:nvPr/>
                  </p:nvSpPr>
                  <p:spPr bwMode="auto">
                    <a:xfrm>
                      <a:off x="4368" y="3696"/>
                      <a:ext cx="0" cy="528"/>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27" name="Line 62">
                      <a:extLst>
                        <a:ext uri="{FF2B5EF4-FFF2-40B4-BE49-F238E27FC236}">
                          <a16:creationId xmlns:a16="http://schemas.microsoft.com/office/drawing/2014/main" id="{DBC5CA63-28E5-F24C-B79A-A9AFF779A620}"/>
                        </a:ext>
                      </a:extLst>
                    </p:cNvPr>
                    <p:cNvSpPr>
                      <a:spLocks noChangeShapeType="1"/>
                    </p:cNvSpPr>
                    <p:nvPr/>
                  </p:nvSpPr>
                  <p:spPr bwMode="auto">
                    <a:xfrm>
                      <a:off x="4416" y="3648"/>
                      <a:ext cx="0" cy="576"/>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28" name="Line 63">
                      <a:extLst>
                        <a:ext uri="{FF2B5EF4-FFF2-40B4-BE49-F238E27FC236}">
                          <a16:creationId xmlns:a16="http://schemas.microsoft.com/office/drawing/2014/main" id="{34E07AB7-7D71-144F-9CA4-916089EB74C0}"/>
                        </a:ext>
                      </a:extLst>
                    </p:cNvPr>
                    <p:cNvSpPr>
                      <a:spLocks noChangeShapeType="1"/>
                    </p:cNvSpPr>
                    <p:nvPr/>
                  </p:nvSpPr>
                  <p:spPr bwMode="auto">
                    <a:xfrm>
                      <a:off x="4464" y="3792"/>
                      <a:ext cx="0" cy="432"/>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29" name="Line 64">
                      <a:extLst>
                        <a:ext uri="{FF2B5EF4-FFF2-40B4-BE49-F238E27FC236}">
                          <a16:creationId xmlns:a16="http://schemas.microsoft.com/office/drawing/2014/main" id="{46F4E833-7928-C348-A794-EDCC00B93B00}"/>
                        </a:ext>
                      </a:extLst>
                    </p:cNvPr>
                    <p:cNvSpPr>
                      <a:spLocks noChangeShapeType="1"/>
                    </p:cNvSpPr>
                    <p:nvPr/>
                  </p:nvSpPr>
                  <p:spPr bwMode="auto">
                    <a:xfrm>
                      <a:off x="4512" y="3888"/>
                      <a:ext cx="0" cy="336"/>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30" name="Line 65">
                      <a:extLst>
                        <a:ext uri="{FF2B5EF4-FFF2-40B4-BE49-F238E27FC236}">
                          <a16:creationId xmlns:a16="http://schemas.microsoft.com/office/drawing/2014/main" id="{880BDC51-E777-FD43-90EA-789372121B88}"/>
                        </a:ext>
                      </a:extLst>
                    </p:cNvPr>
                    <p:cNvSpPr>
                      <a:spLocks noChangeShapeType="1"/>
                    </p:cNvSpPr>
                    <p:nvPr/>
                  </p:nvSpPr>
                  <p:spPr bwMode="auto">
                    <a:xfrm flipH="1">
                      <a:off x="4560"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31" name="Line 66">
                      <a:extLst>
                        <a:ext uri="{FF2B5EF4-FFF2-40B4-BE49-F238E27FC236}">
                          <a16:creationId xmlns:a16="http://schemas.microsoft.com/office/drawing/2014/main" id="{DBFDE504-BDDE-2540-8679-763C4345DD04}"/>
                        </a:ext>
                      </a:extLst>
                    </p:cNvPr>
                    <p:cNvSpPr>
                      <a:spLocks noChangeShapeType="1"/>
                    </p:cNvSpPr>
                    <p:nvPr/>
                  </p:nvSpPr>
                  <p:spPr bwMode="auto">
                    <a:xfrm flipH="1">
                      <a:off x="4608"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32" name="Line 67">
                      <a:extLst>
                        <a:ext uri="{FF2B5EF4-FFF2-40B4-BE49-F238E27FC236}">
                          <a16:creationId xmlns:a16="http://schemas.microsoft.com/office/drawing/2014/main" id="{1D7D56D5-5D3D-6041-91AB-B3DEDBA3E035}"/>
                        </a:ext>
                      </a:extLst>
                    </p:cNvPr>
                    <p:cNvSpPr>
                      <a:spLocks noChangeShapeType="1"/>
                    </p:cNvSpPr>
                    <p:nvPr/>
                  </p:nvSpPr>
                  <p:spPr bwMode="auto">
                    <a:xfrm flipH="1">
                      <a:off x="4272"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33" name="Line 68">
                      <a:extLst>
                        <a:ext uri="{FF2B5EF4-FFF2-40B4-BE49-F238E27FC236}">
                          <a16:creationId xmlns:a16="http://schemas.microsoft.com/office/drawing/2014/main" id="{BD408B8D-A266-C345-896C-3B0AE7A2C6F9}"/>
                        </a:ext>
                      </a:extLst>
                    </p:cNvPr>
                    <p:cNvSpPr>
                      <a:spLocks noChangeShapeType="1"/>
                    </p:cNvSpPr>
                    <p:nvPr/>
                  </p:nvSpPr>
                  <p:spPr bwMode="auto">
                    <a:xfrm flipH="1">
                      <a:off x="4224" y="4080"/>
                      <a:ext cx="0" cy="14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70717" name="Group 69">
                    <a:extLst>
                      <a:ext uri="{FF2B5EF4-FFF2-40B4-BE49-F238E27FC236}">
                        <a16:creationId xmlns:a16="http://schemas.microsoft.com/office/drawing/2014/main" id="{C7B95155-4D4D-0644-A566-C97482F04A3C}"/>
                      </a:ext>
                    </a:extLst>
                  </p:cNvPr>
                  <p:cNvGrpSpPr>
                    <a:grpSpLocks/>
                  </p:cNvGrpSpPr>
                  <p:nvPr/>
                </p:nvGrpSpPr>
                <p:grpSpPr bwMode="auto">
                  <a:xfrm>
                    <a:off x="4032" y="3840"/>
                    <a:ext cx="96" cy="384"/>
                    <a:chOff x="3840" y="3840"/>
                    <a:chExt cx="96" cy="384"/>
                  </a:xfrm>
                </p:grpSpPr>
                <p:sp>
                  <p:nvSpPr>
                    <p:cNvPr id="70722" name="Line 70">
                      <a:extLst>
                        <a:ext uri="{FF2B5EF4-FFF2-40B4-BE49-F238E27FC236}">
                          <a16:creationId xmlns:a16="http://schemas.microsoft.com/office/drawing/2014/main" id="{8B3333F5-3257-5F42-91DD-BC99A8DDEFDC}"/>
                        </a:ext>
                      </a:extLst>
                    </p:cNvPr>
                    <p:cNvSpPr>
                      <a:spLocks noChangeShapeType="1"/>
                    </p:cNvSpPr>
                    <p:nvPr/>
                  </p:nvSpPr>
                  <p:spPr bwMode="auto">
                    <a:xfrm flipH="1">
                      <a:off x="3936"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23" name="Line 71">
                      <a:extLst>
                        <a:ext uri="{FF2B5EF4-FFF2-40B4-BE49-F238E27FC236}">
                          <a16:creationId xmlns:a16="http://schemas.microsoft.com/office/drawing/2014/main" id="{C986980D-F74D-9C4A-9511-BAA640473D61}"/>
                        </a:ext>
                      </a:extLst>
                    </p:cNvPr>
                    <p:cNvSpPr>
                      <a:spLocks noChangeShapeType="1"/>
                    </p:cNvSpPr>
                    <p:nvPr/>
                  </p:nvSpPr>
                  <p:spPr bwMode="auto">
                    <a:xfrm flipH="1">
                      <a:off x="3888" y="3936"/>
                      <a:ext cx="0" cy="288"/>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24" name="Line 72">
                      <a:extLst>
                        <a:ext uri="{FF2B5EF4-FFF2-40B4-BE49-F238E27FC236}">
                          <a16:creationId xmlns:a16="http://schemas.microsoft.com/office/drawing/2014/main" id="{6ECD254C-ED75-A646-9EA8-64B946E155C2}"/>
                        </a:ext>
                      </a:extLst>
                    </p:cNvPr>
                    <p:cNvSpPr>
                      <a:spLocks noChangeShapeType="1"/>
                    </p:cNvSpPr>
                    <p:nvPr/>
                  </p:nvSpPr>
                  <p:spPr bwMode="auto">
                    <a:xfrm flipH="1">
                      <a:off x="3840" y="3840"/>
                      <a:ext cx="0" cy="38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70718" name="Group 73">
                    <a:extLst>
                      <a:ext uri="{FF2B5EF4-FFF2-40B4-BE49-F238E27FC236}">
                        <a16:creationId xmlns:a16="http://schemas.microsoft.com/office/drawing/2014/main" id="{8441B90E-EC84-E344-BFC7-2E4F72067E03}"/>
                      </a:ext>
                    </a:extLst>
                  </p:cNvPr>
                  <p:cNvGrpSpPr>
                    <a:grpSpLocks/>
                  </p:cNvGrpSpPr>
                  <p:nvPr/>
                </p:nvGrpSpPr>
                <p:grpSpPr bwMode="auto">
                  <a:xfrm flipH="1">
                    <a:off x="3888" y="3840"/>
                    <a:ext cx="96" cy="384"/>
                    <a:chOff x="3840" y="3840"/>
                    <a:chExt cx="96" cy="384"/>
                  </a:xfrm>
                </p:grpSpPr>
                <p:sp>
                  <p:nvSpPr>
                    <p:cNvPr id="70719" name="Line 74">
                      <a:extLst>
                        <a:ext uri="{FF2B5EF4-FFF2-40B4-BE49-F238E27FC236}">
                          <a16:creationId xmlns:a16="http://schemas.microsoft.com/office/drawing/2014/main" id="{93BA0D85-D325-E94D-A75D-CF653D4EC9F7}"/>
                        </a:ext>
                      </a:extLst>
                    </p:cNvPr>
                    <p:cNvSpPr>
                      <a:spLocks noChangeShapeType="1"/>
                    </p:cNvSpPr>
                    <p:nvPr/>
                  </p:nvSpPr>
                  <p:spPr bwMode="auto">
                    <a:xfrm flipH="1">
                      <a:off x="3936"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20" name="Line 75">
                      <a:extLst>
                        <a:ext uri="{FF2B5EF4-FFF2-40B4-BE49-F238E27FC236}">
                          <a16:creationId xmlns:a16="http://schemas.microsoft.com/office/drawing/2014/main" id="{53C73448-5F72-F240-B9DA-44344CF5E16F}"/>
                        </a:ext>
                      </a:extLst>
                    </p:cNvPr>
                    <p:cNvSpPr>
                      <a:spLocks noChangeShapeType="1"/>
                    </p:cNvSpPr>
                    <p:nvPr/>
                  </p:nvSpPr>
                  <p:spPr bwMode="auto">
                    <a:xfrm flipH="1">
                      <a:off x="3888" y="3936"/>
                      <a:ext cx="0" cy="288"/>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21" name="Line 76">
                      <a:extLst>
                        <a:ext uri="{FF2B5EF4-FFF2-40B4-BE49-F238E27FC236}">
                          <a16:creationId xmlns:a16="http://schemas.microsoft.com/office/drawing/2014/main" id="{E2CC21B0-9EB7-044D-871C-504352D16A69}"/>
                        </a:ext>
                      </a:extLst>
                    </p:cNvPr>
                    <p:cNvSpPr>
                      <a:spLocks noChangeShapeType="1"/>
                    </p:cNvSpPr>
                    <p:nvPr/>
                  </p:nvSpPr>
                  <p:spPr bwMode="auto">
                    <a:xfrm flipH="1">
                      <a:off x="3840" y="3840"/>
                      <a:ext cx="0" cy="38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grpSp>
            </p:grpSp>
            <p:grpSp>
              <p:nvGrpSpPr>
                <p:cNvPr id="70690" name="Group 77">
                  <a:extLst>
                    <a:ext uri="{FF2B5EF4-FFF2-40B4-BE49-F238E27FC236}">
                      <a16:creationId xmlns:a16="http://schemas.microsoft.com/office/drawing/2014/main" id="{8E302A7B-9ABC-FD42-ABA9-032A7E9A8DB6}"/>
                    </a:ext>
                  </a:extLst>
                </p:cNvPr>
                <p:cNvGrpSpPr>
                  <a:grpSpLocks/>
                </p:cNvGrpSpPr>
                <p:nvPr/>
              </p:nvGrpSpPr>
              <p:grpSpPr bwMode="auto">
                <a:xfrm flipH="1">
                  <a:off x="3264" y="3696"/>
                  <a:ext cx="384" cy="576"/>
                  <a:chOff x="4224" y="3648"/>
                  <a:chExt cx="384" cy="576"/>
                </a:xfrm>
              </p:grpSpPr>
              <p:sp>
                <p:nvSpPr>
                  <p:cNvPr id="70707" name="Line 78">
                    <a:extLst>
                      <a:ext uri="{FF2B5EF4-FFF2-40B4-BE49-F238E27FC236}">
                        <a16:creationId xmlns:a16="http://schemas.microsoft.com/office/drawing/2014/main" id="{4120318F-3920-3147-8B93-F265D8750091}"/>
                      </a:ext>
                    </a:extLst>
                  </p:cNvPr>
                  <p:cNvSpPr>
                    <a:spLocks noChangeShapeType="1"/>
                  </p:cNvSpPr>
                  <p:nvPr/>
                </p:nvSpPr>
                <p:spPr bwMode="auto">
                  <a:xfrm>
                    <a:off x="4320" y="3792"/>
                    <a:ext cx="0" cy="432"/>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08" name="Line 79">
                    <a:extLst>
                      <a:ext uri="{FF2B5EF4-FFF2-40B4-BE49-F238E27FC236}">
                        <a16:creationId xmlns:a16="http://schemas.microsoft.com/office/drawing/2014/main" id="{971B1D76-1BEB-9745-B942-BA2B6693A248}"/>
                      </a:ext>
                    </a:extLst>
                  </p:cNvPr>
                  <p:cNvSpPr>
                    <a:spLocks noChangeShapeType="1"/>
                  </p:cNvSpPr>
                  <p:nvPr/>
                </p:nvSpPr>
                <p:spPr bwMode="auto">
                  <a:xfrm>
                    <a:off x="4368" y="3696"/>
                    <a:ext cx="0" cy="528"/>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09" name="Line 80">
                    <a:extLst>
                      <a:ext uri="{FF2B5EF4-FFF2-40B4-BE49-F238E27FC236}">
                        <a16:creationId xmlns:a16="http://schemas.microsoft.com/office/drawing/2014/main" id="{95B8356D-C80C-0748-A77A-2CA992B3A96E}"/>
                      </a:ext>
                    </a:extLst>
                  </p:cNvPr>
                  <p:cNvSpPr>
                    <a:spLocks noChangeShapeType="1"/>
                  </p:cNvSpPr>
                  <p:nvPr/>
                </p:nvSpPr>
                <p:spPr bwMode="auto">
                  <a:xfrm>
                    <a:off x="4416" y="3648"/>
                    <a:ext cx="0" cy="576"/>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10" name="Line 81">
                    <a:extLst>
                      <a:ext uri="{FF2B5EF4-FFF2-40B4-BE49-F238E27FC236}">
                        <a16:creationId xmlns:a16="http://schemas.microsoft.com/office/drawing/2014/main" id="{3B96784D-1D67-DF46-B4BB-5FC310B6E95F}"/>
                      </a:ext>
                    </a:extLst>
                  </p:cNvPr>
                  <p:cNvSpPr>
                    <a:spLocks noChangeShapeType="1"/>
                  </p:cNvSpPr>
                  <p:nvPr/>
                </p:nvSpPr>
                <p:spPr bwMode="auto">
                  <a:xfrm>
                    <a:off x="4464" y="3792"/>
                    <a:ext cx="0" cy="432"/>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11" name="Line 82">
                    <a:extLst>
                      <a:ext uri="{FF2B5EF4-FFF2-40B4-BE49-F238E27FC236}">
                        <a16:creationId xmlns:a16="http://schemas.microsoft.com/office/drawing/2014/main" id="{846003A4-9E65-8643-A7EF-E84BA97BB5F5}"/>
                      </a:ext>
                    </a:extLst>
                  </p:cNvPr>
                  <p:cNvSpPr>
                    <a:spLocks noChangeShapeType="1"/>
                  </p:cNvSpPr>
                  <p:nvPr/>
                </p:nvSpPr>
                <p:spPr bwMode="auto">
                  <a:xfrm>
                    <a:off x="4512" y="3888"/>
                    <a:ext cx="0" cy="336"/>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12" name="Line 83">
                    <a:extLst>
                      <a:ext uri="{FF2B5EF4-FFF2-40B4-BE49-F238E27FC236}">
                        <a16:creationId xmlns:a16="http://schemas.microsoft.com/office/drawing/2014/main" id="{AF620A6E-33A0-4B4F-AD87-597CC1DFDA61}"/>
                      </a:ext>
                    </a:extLst>
                  </p:cNvPr>
                  <p:cNvSpPr>
                    <a:spLocks noChangeShapeType="1"/>
                  </p:cNvSpPr>
                  <p:nvPr/>
                </p:nvSpPr>
                <p:spPr bwMode="auto">
                  <a:xfrm flipH="1">
                    <a:off x="4560"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13" name="Line 84">
                    <a:extLst>
                      <a:ext uri="{FF2B5EF4-FFF2-40B4-BE49-F238E27FC236}">
                        <a16:creationId xmlns:a16="http://schemas.microsoft.com/office/drawing/2014/main" id="{2B3A962C-4E2D-3244-989B-DD01EDF5F5F3}"/>
                      </a:ext>
                    </a:extLst>
                  </p:cNvPr>
                  <p:cNvSpPr>
                    <a:spLocks noChangeShapeType="1"/>
                  </p:cNvSpPr>
                  <p:nvPr/>
                </p:nvSpPr>
                <p:spPr bwMode="auto">
                  <a:xfrm flipH="1">
                    <a:off x="4608"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14" name="Line 85">
                    <a:extLst>
                      <a:ext uri="{FF2B5EF4-FFF2-40B4-BE49-F238E27FC236}">
                        <a16:creationId xmlns:a16="http://schemas.microsoft.com/office/drawing/2014/main" id="{81248E5F-DC97-8144-94E4-433815EA9F61}"/>
                      </a:ext>
                    </a:extLst>
                  </p:cNvPr>
                  <p:cNvSpPr>
                    <a:spLocks noChangeShapeType="1"/>
                  </p:cNvSpPr>
                  <p:nvPr/>
                </p:nvSpPr>
                <p:spPr bwMode="auto">
                  <a:xfrm flipH="1">
                    <a:off x="4272"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15" name="Line 86">
                    <a:extLst>
                      <a:ext uri="{FF2B5EF4-FFF2-40B4-BE49-F238E27FC236}">
                        <a16:creationId xmlns:a16="http://schemas.microsoft.com/office/drawing/2014/main" id="{37582353-94FB-E249-8895-3DC2673997B8}"/>
                      </a:ext>
                    </a:extLst>
                  </p:cNvPr>
                  <p:cNvSpPr>
                    <a:spLocks noChangeShapeType="1"/>
                  </p:cNvSpPr>
                  <p:nvPr/>
                </p:nvSpPr>
                <p:spPr bwMode="auto">
                  <a:xfrm flipH="1">
                    <a:off x="4224" y="4080"/>
                    <a:ext cx="0" cy="14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70691" name="Group 87">
                  <a:extLst>
                    <a:ext uri="{FF2B5EF4-FFF2-40B4-BE49-F238E27FC236}">
                      <a16:creationId xmlns:a16="http://schemas.microsoft.com/office/drawing/2014/main" id="{8B27DA74-7EB5-8144-843E-7663A2521985}"/>
                    </a:ext>
                  </a:extLst>
                </p:cNvPr>
                <p:cNvGrpSpPr>
                  <a:grpSpLocks/>
                </p:cNvGrpSpPr>
                <p:nvPr/>
              </p:nvGrpSpPr>
              <p:grpSpPr bwMode="auto">
                <a:xfrm flipH="1">
                  <a:off x="3840" y="3888"/>
                  <a:ext cx="96" cy="384"/>
                  <a:chOff x="3840" y="3840"/>
                  <a:chExt cx="96" cy="384"/>
                </a:xfrm>
              </p:grpSpPr>
              <p:sp>
                <p:nvSpPr>
                  <p:cNvPr id="70704" name="Line 88">
                    <a:extLst>
                      <a:ext uri="{FF2B5EF4-FFF2-40B4-BE49-F238E27FC236}">
                        <a16:creationId xmlns:a16="http://schemas.microsoft.com/office/drawing/2014/main" id="{5A0E84D5-1D78-B14C-B864-C214A31025C2}"/>
                      </a:ext>
                    </a:extLst>
                  </p:cNvPr>
                  <p:cNvSpPr>
                    <a:spLocks noChangeShapeType="1"/>
                  </p:cNvSpPr>
                  <p:nvPr/>
                </p:nvSpPr>
                <p:spPr bwMode="auto">
                  <a:xfrm flipH="1">
                    <a:off x="3936"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05" name="Line 89">
                    <a:extLst>
                      <a:ext uri="{FF2B5EF4-FFF2-40B4-BE49-F238E27FC236}">
                        <a16:creationId xmlns:a16="http://schemas.microsoft.com/office/drawing/2014/main" id="{5AFE9F87-6BA7-4145-A574-0FFC68405023}"/>
                      </a:ext>
                    </a:extLst>
                  </p:cNvPr>
                  <p:cNvSpPr>
                    <a:spLocks noChangeShapeType="1"/>
                  </p:cNvSpPr>
                  <p:nvPr/>
                </p:nvSpPr>
                <p:spPr bwMode="auto">
                  <a:xfrm flipH="1">
                    <a:off x="3888" y="3936"/>
                    <a:ext cx="0" cy="288"/>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06" name="Line 90">
                    <a:extLst>
                      <a:ext uri="{FF2B5EF4-FFF2-40B4-BE49-F238E27FC236}">
                        <a16:creationId xmlns:a16="http://schemas.microsoft.com/office/drawing/2014/main" id="{29B41D33-47F8-EF4B-9B9B-4E483D73DB1B}"/>
                      </a:ext>
                    </a:extLst>
                  </p:cNvPr>
                  <p:cNvSpPr>
                    <a:spLocks noChangeShapeType="1"/>
                  </p:cNvSpPr>
                  <p:nvPr/>
                </p:nvSpPr>
                <p:spPr bwMode="auto">
                  <a:xfrm flipH="1">
                    <a:off x="3840" y="3840"/>
                    <a:ext cx="0" cy="38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70692" name="Group 91">
                  <a:extLst>
                    <a:ext uri="{FF2B5EF4-FFF2-40B4-BE49-F238E27FC236}">
                      <a16:creationId xmlns:a16="http://schemas.microsoft.com/office/drawing/2014/main" id="{F6AD75FC-3C0D-0C42-B237-084E5AB7A309}"/>
                    </a:ext>
                  </a:extLst>
                </p:cNvPr>
                <p:cNvGrpSpPr>
                  <a:grpSpLocks/>
                </p:cNvGrpSpPr>
                <p:nvPr/>
              </p:nvGrpSpPr>
              <p:grpSpPr bwMode="auto">
                <a:xfrm>
                  <a:off x="3984" y="3888"/>
                  <a:ext cx="96" cy="384"/>
                  <a:chOff x="3840" y="3840"/>
                  <a:chExt cx="96" cy="384"/>
                </a:xfrm>
              </p:grpSpPr>
              <p:sp>
                <p:nvSpPr>
                  <p:cNvPr id="70701" name="Line 92">
                    <a:extLst>
                      <a:ext uri="{FF2B5EF4-FFF2-40B4-BE49-F238E27FC236}">
                        <a16:creationId xmlns:a16="http://schemas.microsoft.com/office/drawing/2014/main" id="{D47443B9-5147-F345-B3DE-3ACB6158B384}"/>
                      </a:ext>
                    </a:extLst>
                  </p:cNvPr>
                  <p:cNvSpPr>
                    <a:spLocks noChangeShapeType="1"/>
                  </p:cNvSpPr>
                  <p:nvPr/>
                </p:nvSpPr>
                <p:spPr bwMode="auto">
                  <a:xfrm flipH="1">
                    <a:off x="3936" y="3984"/>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02" name="Line 93">
                    <a:extLst>
                      <a:ext uri="{FF2B5EF4-FFF2-40B4-BE49-F238E27FC236}">
                        <a16:creationId xmlns:a16="http://schemas.microsoft.com/office/drawing/2014/main" id="{E4D4785C-6FFC-2E4A-9B0F-6B3E05424A14}"/>
                      </a:ext>
                    </a:extLst>
                  </p:cNvPr>
                  <p:cNvSpPr>
                    <a:spLocks noChangeShapeType="1"/>
                  </p:cNvSpPr>
                  <p:nvPr/>
                </p:nvSpPr>
                <p:spPr bwMode="auto">
                  <a:xfrm flipH="1">
                    <a:off x="3888" y="3936"/>
                    <a:ext cx="0" cy="288"/>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03" name="Line 94">
                    <a:extLst>
                      <a:ext uri="{FF2B5EF4-FFF2-40B4-BE49-F238E27FC236}">
                        <a16:creationId xmlns:a16="http://schemas.microsoft.com/office/drawing/2014/main" id="{59239553-BD44-A442-BF9F-9D3AF3C7EC46}"/>
                      </a:ext>
                    </a:extLst>
                  </p:cNvPr>
                  <p:cNvSpPr>
                    <a:spLocks noChangeShapeType="1"/>
                  </p:cNvSpPr>
                  <p:nvPr/>
                </p:nvSpPr>
                <p:spPr bwMode="auto">
                  <a:xfrm flipH="1">
                    <a:off x="3840" y="3840"/>
                    <a:ext cx="0" cy="38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70693" name="Line 95">
                  <a:extLst>
                    <a:ext uri="{FF2B5EF4-FFF2-40B4-BE49-F238E27FC236}">
                      <a16:creationId xmlns:a16="http://schemas.microsoft.com/office/drawing/2014/main" id="{7F1B0802-DB6D-C048-9614-66E975A6A65C}"/>
                    </a:ext>
                  </a:extLst>
                </p:cNvPr>
                <p:cNvSpPr>
                  <a:spLocks noChangeShapeType="1"/>
                </p:cNvSpPr>
                <p:nvPr/>
              </p:nvSpPr>
              <p:spPr bwMode="auto">
                <a:xfrm>
                  <a:off x="4128" y="4032"/>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94" name="Line 96">
                  <a:extLst>
                    <a:ext uri="{FF2B5EF4-FFF2-40B4-BE49-F238E27FC236}">
                      <a16:creationId xmlns:a16="http://schemas.microsoft.com/office/drawing/2014/main" id="{23991590-0504-1141-8201-5B16AD7A3FA6}"/>
                    </a:ext>
                  </a:extLst>
                </p:cNvPr>
                <p:cNvSpPr>
                  <a:spLocks noChangeShapeType="1"/>
                </p:cNvSpPr>
                <p:nvPr/>
              </p:nvSpPr>
              <p:spPr bwMode="auto">
                <a:xfrm>
                  <a:off x="4368" y="3984"/>
                  <a:ext cx="0" cy="288"/>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95" name="Line 97">
                  <a:extLst>
                    <a:ext uri="{FF2B5EF4-FFF2-40B4-BE49-F238E27FC236}">
                      <a16:creationId xmlns:a16="http://schemas.microsoft.com/office/drawing/2014/main" id="{83EFDE37-CE7D-CD43-92BE-B87C4F611B58}"/>
                    </a:ext>
                  </a:extLst>
                </p:cNvPr>
                <p:cNvSpPr>
                  <a:spLocks noChangeShapeType="1"/>
                </p:cNvSpPr>
                <p:nvPr/>
              </p:nvSpPr>
              <p:spPr bwMode="auto">
                <a:xfrm>
                  <a:off x="4416" y="3888"/>
                  <a:ext cx="0" cy="38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96" name="Line 98">
                  <a:extLst>
                    <a:ext uri="{FF2B5EF4-FFF2-40B4-BE49-F238E27FC236}">
                      <a16:creationId xmlns:a16="http://schemas.microsoft.com/office/drawing/2014/main" id="{3ACBD9D0-0603-6447-9C75-107CDA9C8DC5}"/>
                    </a:ext>
                  </a:extLst>
                </p:cNvPr>
                <p:cNvSpPr>
                  <a:spLocks noChangeShapeType="1"/>
                </p:cNvSpPr>
                <p:nvPr/>
              </p:nvSpPr>
              <p:spPr bwMode="auto">
                <a:xfrm flipH="1">
                  <a:off x="4560" y="4032"/>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97" name="Line 99">
                  <a:extLst>
                    <a:ext uri="{FF2B5EF4-FFF2-40B4-BE49-F238E27FC236}">
                      <a16:creationId xmlns:a16="http://schemas.microsoft.com/office/drawing/2014/main" id="{37228EDB-3725-9244-88E4-7C51F0F535F4}"/>
                    </a:ext>
                  </a:extLst>
                </p:cNvPr>
                <p:cNvSpPr>
                  <a:spLocks noChangeShapeType="1"/>
                </p:cNvSpPr>
                <p:nvPr/>
              </p:nvSpPr>
              <p:spPr bwMode="auto">
                <a:xfrm flipH="1">
                  <a:off x="4512" y="3984"/>
                  <a:ext cx="0" cy="288"/>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98" name="Line 100">
                  <a:extLst>
                    <a:ext uri="{FF2B5EF4-FFF2-40B4-BE49-F238E27FC236}">
                      <a16:creationId xmlns:a16="http://schemas.microsoft.com/office/drawing/2014/main" id="{1D3100E1-33BC-A942-B3DD-4F53A4A7E93A}"/>
                    </a:ext>
                  </a:extLst>
                </p:cNvPr>
                <p:cNvSpPr>
                  <a:spLocks noChangeShapeType="1"/>
                </p:cNvSpPr>
                <p:nvPr/>
              </p:nvSpPr>
              <p:spPr bwMode="auto">
                <a:xfrm flipH="1">
                  <a:off x="4464" y="3888"/>
                  <a:ext cx="0" cy="38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99" name="Line 101">
                  <a:extLst>
                    <a:ext uri="{FF2B5EF4-FFF2-40B4-BE49-F238E27FC236}">
                      <a16:creationId xmlns:a16="http://schemas.microsoft.com/office/drawing/2014/main" id="{6145EF45-5B4C-C44E-A7EA-336CB8415E5B}"/>
                    </a:ext>
                  </a:extLst>
                </p:cNvPr>
                <p:cNvSpPr>
                  <a:spLocks noChangeShapeType="1"/>
                </p:cNvSpPr>
                <p:nvPr/>
              </p:nvSpPr>
              <p:spPr bwMode="auto">
                <a:xfrm>
                  <a:off x="4176" y="4032"/>
                  <a:ext cx="0" cy="240"/>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700" name="Line 102">
                  <a:extLst>
                    <a:ext uri="{FF2B5EF4-FFF2-40B4-BE49-F238E27FC236}">
                      <a16:creationId xmlns:a16="http://schemas.microsoft.com/office/drawing/2014/main" id="{252870B6-613C-BF4E-8FC8-A8AF8EC8B43F}"/>
                    </a:ext>
                  </a:extLst>
                </p:cNvPr>
                <p:cNvSpPr>
                  <a:spLocks noChangeShapeType="1"/>
                </p:cNvSpPr>
                <p:nvPr/>
              </p:nvSpPr>
              <p:spPr bwMode="auto">
                <a:xfrm>
                  <a:off x="4224" y="4128"/>
                  <a:ext cx="0" cy="144"/>
                </a:xfrm>
                <a:prstGeom prst="line">
                  <a:avLst/>
                </a:prstGeom>
                <a:noFill/>
                <a:ln w="762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grpSp>
        </p:grpSp>
      </p:grpSp>
      <p:grpSp>
        <p:nvGrpSpPr>
          <p:cNvPr id="18" name="Group 105">
            <a:extLst>
              <a:ext uri="{FF2B5EF4-FFF2-40B4-BE49-F238E27FC236}">
                <a16:creationId xmlns:a16="http://schemas.microsoft.com/office/drawing/2014/main" id="{D51FC4B5-7358-4F4C-8329-5F2C7DBE2F93}"/>
              </a:ext>
            </a:extLst>
          </p:cNvPr>
          <p:cNvGrpSpPr>
            <a:grpSpLocks/>
          </p:cNvGrpSpPr>
          <p:nvPr/>
        </p:nvGrpSpPr>
        <p:grpSpPr bwMode="auto">
          <a:xfrm>
            <a:off x="1676400" y="2057400"/>
            <a:ext cx="8839200" cy="1079500"/>
            <a:chOff x="96" y="1480"/>
            <a:chExt cx="5568" cy="680"/>
          </a:xfrm>
        </p:grpSpPr>
        <p:grpSp>
          <p:nvGrpSpPr>
            <p:cNvPr id="70662" name="Group 14">
              <a:extLst>
                <a:ext uri="{FF2B5EF4-FFF2-40B4-BE49-F238E27FC236}">
                  <a16:creationId xmlns:a16="http://schemas.microsoft.com/office/drawing/2014/main" id="{19BA1F84-8E6C-8F46-9924-0660EE85D987}"/>
                </a:ext>
              </a:extLst>
            </p:cNvPr>
            <p:cNvGrpSpPr>
              <a:grpSpLocks/>
            </p:cNvGrpSpPr>
            <p:nvPr/>
          </p:nvGrpSpPr>
          <p:grpSpPr bwMode="auto">
            <a:xfrm>
              <a:off x="96" y="1480"/>
              <a:ext cx="5568" cy="680"/>
              <a:chOff x="96" y="1286"/>
              <a:chExt cx="5568" cy="680"/>
            </a:xfrm>
          </p:grpSpPr>
          <p:sp>
            <p:nvSpPr>
              <p:cNvPr id="70665" name="Text Box 15">
                <a:extLst>
                  <a:ext uri="{FF2B5EF4-FFF2-40B4-BE49-F238E27FC236}">
                    <a16:creationId xmlns:a16="http://schemas.microsoft.com/office/drawing/2014/main" id="{4DB44DB7-905D-0F43-8F39-59F002ED803F}"/>
                  </a:ext>
                </a:extLst>
              </p:cNvPr>
              <p:cNvSpPr txBox="1">
                <a:spLocks noChangeArrowheads="1"/>
              </p:cNvSpPr>
              <p:nvPr/>
            </p:nvSpPr>
            <p:spPr bwMode="auto">
              <a:xfrm>
                <a:off x="509" y="1716"/>
                <a:ext cx="3771"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2000" b="1" u="sng">
                    <a:solidFill>
                      <a:srgbClr val="100200"/>
                    </a:solidFill>
                  </a:rPr>
                  <a:t>Intron,</a:t>
                </a:r>
                <a:r>
                  <a:rPr lang="en-US" altLang="en-US" sz="2000" b="1">
                    <a:solidFill>
                      <a:srgbClr val="100200"/>
                    </a:solidFill>
                  </a:rPr>
                  <a:t> and </a:t>
                </a:r>
                <a:r>
                  <a:rPr lang="en-US" altLang="en-US" sz="2000" b="1" u="sng">
                    <a:solidFill>
                      <a:srgbClr val="100200"/>
                    </a:solidFill>
                  </a:rPr>
                  <a:t>direction</a:t>
                </a:r>
                <a:r>
                  <a:rPr lang="en-US" altLang="en-US" sz="2000" b="1">
                    <a:solidFill>
                      <a:srgbClr val="100200"/>
                    </a:solidFill>
                  </a:rPr>
                  <a:t> of transcription  &lt;&lt;&lt; or &gt;&gt;&gt;</a:t>
                </a:r>
              </a:p>
            </p:txBody>
          </p:sp>
          <p:grpSp>
            <p:nvGrpSpPr>
              <p:cNvPr id="70666" name="Group 16">
                <a:extLst>
                  <a:ext uri="{FF2B5EF4-FFF2-40B4-BE49-F238E27FC236}">
                    <a16:creationId xmlns:a16="http://schemas.microsoft.com/office/drawing/2014/main" id="{3C32AB78-9DF8-AC4A-A5CD-9951260CDEC8}"/>
                  </a:ext>
                </a:extLst>
              </p:cNvPr>
              <p:cNvGrpSpPr>
                <a:grpSpLocks/>
              </p:cNvGrpSpPr>
              <p:nvPr/>
            </p:nvGrpSpPr>
            <p:grpSpPr bwMode="auto">
              <a:xfrm>
                <a:off x="96" y="1286"/>
                <a:ext cx="5568" cy="480"/>
                <a:chOff x="192" y="1632"/>
                <a:chExt cx="5568" cy="480"/>
              </a:xfrm>
            </p:grpSpPr>
            <p:sp>
              <p:nvSpPr>
                <p:cNvPr id="70667" name="Rectangle 17">
                  <a:extLst>
                    <a:ext uri="{FF2B5EF4-FFF2-40B4-BE49-F238E27FC236}">
                      <a16:creationId xmlns:a16="http://schemas.microsoft.com/office/drawing/2014/main" id="{C53A0A26-87DD-4E42-A1BC-5C76C47907EE}"/>
                    </a:ext>
                  </a:extLst>
                </p:cNvPr>
                <p:cNvSpPr>
                  <a:spLocks noChangeArrowheads="1"/>
                </p:cNvSpPr>
                <p:nvPr/>
              </p:nvSpPr>
              <p:spPr bwMode="auto">
                <a:xfrm>
                  <a:off x="192" y="1632"/>
                  <a:ext cx="5568" cy="480"/>
                </a:xfrm>
                <a:prstGeom prst="rect">
                  <a:avLst/>
                </a:prstGeom>
                <a:solidFill>
                  <a:srgbClr val="FFFF99"/>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grpSp>
              <p:nvGrpSpPr>
                <p:cNvPr id="70668" name="Group 18">
                  <a:extLst>
                    <a:ext uri="{FF2B5EF4-FFF2-40B4-BE49-F238E27FC236}">
                      <a16:creationId xmlns:a16="http://schemas.microsoft.com/office/drawing/2014/main" id="{89E907CB-AC43-7844-8E4B-3770FF46D2B3}"/>
                    </a:ext>
                  </a:extLst>
                </p:cNvPr>
                <p:cNvGrpSpPr>
                  <a:grpSpLocks/>
                </p:cNvGrpSpPr>
                <p:nvPr/>
              </p:nvGrpSpPr>
              <p:grpSpPr bwMode="auto">
                <a:xfrm>
                  <a:off x="288" y="1648"/>
                  <a:ext cx="5376" cy="464"/>
                  <a:chOff x="192" y="1312"/>
                  <a:chExt cx="5376" cy="464"/>
                </a:xfrm>
              </p:grpSpPr>
              <p:sp>
                <p:nvSpPr>
                  <p:cNvPr id="70669" name="Line 19">
                    <a:extLst>
                      <a:ext uri="{FF2B5EF4-FFF2-40B4-BE49-F238E27FC236}">
                        <a16:creationId xmlns:a16="http://schemas.microsoft.com/office/drawing/2014/main" id="{F6280E1C-1D2D-A140-B12D-71D6B799C79A}"/>
                      </a:ext>
                    </a:extLst>
                  </p:cNvPr>
                  <p:cNvSpPr>
                    <a:spLocks noChangeShapeType="1"/>
                  </p:cNvSpPr>
                  <p:nvPr/>
                </p:nvSpPr>
                <p:spPr bwMode="auto">
                  <a:xfrm>
                    <a:off x="2064" y="1488"/>
                    <a:ext cx="76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70" name="Line 20">
                    <a:extLst>
                      <a:ext uri="{FF2B5EF4-FFF2-40B4-BE49-F238E27FC236}">
                        <a16:creationId xmlns:a16="http://schemas.microsoft.com/office/drawing/2014/main" id="{A993DE90-2F0D-514F-9F48-57754D32A7FD}"/>
                      </a:ext>
                    </a:extLst>
                  </p:cNvPr>
                  <p:cNvSpPr>
                    <a:spLocks noChangeShapeType="1"/>
                  </p:cNvSpPr>
                  <p:nvPr/>
                </p:nvSpPr>
                <p:spPr bwMode="auto">
                  <a:xfrm>
                    <a:off x="2928" y="1488"/>
                    <a:ext cx="768" cy="0"/>
                  </a:xfrm>
                  <a:prstGeom prst="line">
                    <a:avLst/>
                  </a:prstGeom>
                  <a:noFill/>
                  <a:ln w="28575">
                    <a:solidFill>
                      <a:srgbClr val="011FB7"/>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71" name="Line 21">
                    <a:extLst>
                      <a:ext uri="{FF2B5EF4-FFF2-40B4-BE49-F238E27FC236}">
                        <a16:creationId xmlns:a16="http://schemas.microsoft.com/office/drawing/2014/main" id="{6B0411B1-F501-664D-9ABD-7A985A5ECB58}"/>
                      </a:ext>
                    </a:extLst>
                  </p:cNvPr>
                  <p:cNvSpPr>
                    <a:spLocks noChangeShapeType="1"/>
                  </p:cNvSpPr>
                  <p:nvPr/>
                </p:nvSpPr>
                <p:spPr bwMode="auto">
                  <a:xfrm>
                    <a:off x="3936" y="1488"/>
                    <a:ext cx="72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72" name="Text Box 22">
                    <a:extLst>
                      <a:ext uri="{FF2B5EF4-FFF2-40B4-BE49-F238E27FC236}">
                        <a16:creationId xmlns:a16="http://schemas.microsoft.com/office/drawing/2014/main" id="{66FE6FEF-D12E-1749-8E50-85B8441B2A33}"/>
                      </a:ext>
                    </a:extLst>
                  </p:cNvPr>
                  <p:cNvSpPr txBox="1">
                    <a:spLocks noChangeArrowheads="1"/>
                  </p:cNvSpPr>
                  <p:nvPr/>
                </p:nvSpPr>
                <p:spPr bwMode="auto">
                  <a:xfrm>
                    <a:off x="3168" y="1344"/>
                    <a:ext cx="22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spcBef>
                        <a:spcPct val="0"/>
                      </a:spcBef>
                      <a:buClrTx/>
                      <a:buSzTx/>
                      <a:buFontTx/>
                      <a:buNone/>
                    </a:pPr>
                    <a:r>
                      <a:rPr lang="en-US" altLang="en-US" b="1">
                        <a:solidFill>
                          <a:srgbClr val="011FB7"/>
                        </a:solidFill>
                        <a:latin typeface="Times New Roman" panose="02020603050405020304" pitchFamily="18" charset="0"/>
                      </a:rPr>
                      <a:t>&lt;</a:t>
                    </a:r>
                  </a:p>
                </p:txBody>
              </p:sp>
              <p:sp>
                <p:nvSpPr>
                  <p:cNvPr id="70673" name="Line 23">
                    <a:extLst>
                      <a:ext uri="{FF2B5EF4-FFF2-40B4-BE49-F238E27FC236}">
                        <a16:creationId xmlns:a16="http://schemas.microsoft.com/office/drawing/2014/main" id="{5282797A-AB98-D244-83D8-F1838713FCD7}"/>
                      </a:ext>
                    </a:extLst>
                  </p:cNvPr>
                  <p:cNvSpPr>
                    <a:spLocks noChangeShapeType="1"/>
                  </p:cNvSpPr>
                  <p:nvPr/>
                </p:nvSpPr>
                <p:spPr bwMode="auto">
                  <a:xfrm flipV="1">
                    <a:off x="2352" y="1536"/>
                    <a:ext cx="0" cy="240"/>
                  </a:xfrm>
                  <a:prstGeom prst="line">
                    <a:avLst/>
                  </a:prstGeom>
                  <a:noFill/>
                  <a:ln w="38100">
                    <a:solidFill>
                      <a:srgbClr val="100200"/>
                    </a:solidFill>
                    <a:round/>
                    <a:headEnd/>
                    <a:tailEnd type="stealth" w="lg" len="lg"/>
                  </a:ln>
                  <a:extLst>
                    <a:ext uri="{909E8E84-426E-40DD-AFC4-6F175D3DCCD1}">
                      <a14:hiddenFill xmlns:a14="http://schemas.microsoft.com/office/drawing/2010/main">
                        <a:noFill/>
                      </a14:hiddenFill>
                    </a:ext>
                  </a:extLst>
                </p:spPr>
                <p:txBody>
                  <a:bodyPr/>
                  <a:lstStyle/>
                  <a:p>
                    <a:endParaRPr lang="en-US"/>
                  </a:p>
                </p:txBody>
              </p:sp>
              <p:sp>
                <p:nvSpPr>
                  <p:cNvPr id="70674" name="Rectangle 24">
                    <a:extLst>
                      <a:ext uri="{FF2B5EF4-FFF2-40B4-BE49-F238E27FC236}">
                        <a16:creationId xmlns:a16="http://schemas.microsoft.com/office/drawing/2014/main" id="{D7CEB363-7E9C-8343-99EA-599B89C42AE9}"/>
                      </a:ext>
                    </a:extLst>
                  </p:cNvPr>
                  <p:cNvSpPr>
                    <a:spLocks noChangeArrowheads="1"/>
                  </p:cNvSpPr>
                  <p:nvPr/>
                </p:nvSpPr>
                <p:spPr bwMode="auto">
                  <a:xfrm>
                    <a:off x="1200" y="1344"/>
                    <a:ext cx="864" cy="336"/>
                  </a:xfrm>
                  <a:prstGeom prst="rect">
                    <a:avLst/>
                  </a:prstGeom>
                  <a:solidFill>
                    <a:srgbClr val="011FB7"/>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2000" b="1">
                        <a:solidFill>
                          <a:srgbClr val="F6FFFF"/>
                        </a:solidFill>
                        <a:latin typeface="Times New Roman" panose="02020603050405020304" pitchFamily="18" charset="0"/>
                      </a:rPr>
                      <a:t>exon</a:t>
                    </a:r>
                  </a:p>
                </p:txBody>
              </p:sp>
              <p:sp>
                <p:nvSpPr>
                  <p:cNvPr id="70675" name="Rectangle 25">
                    <a:extLst>
                      <a:ext uri="{FF2B5EF4-FFF2-40B4-BE49-F238E27FC236}">
                        <a16:creationId xmlns:a16="http://schemas.microsoft.com/office/drawing/2014/main" id="{987B926C-AB9E-7A44-8C7B-DA1E254A3152}"/>
                      </a:ext>
                    </a:extLst>
                  </p:cNvPr>
                  <p:cNvSpPr>
                    <a:spLocks noChangeArrowheads="1"/>
                  </p:cNvSpPr>
                  <p:nvPr/>
                </p:nvSpPr>
                <p:spPr bwMode="auto">
                  <a:xfrm>
                    <a:off x="2592" y="1344"/>
                    <a:ext cx="576" cy="336"/>
                  </a:xfrm>
                  <a:prstGeom prst="rect">
                    <a:avLst/>
                  </a:prstGeom>
                  <a:solidFill>
                    <a:srgbClr val="011FB7"/>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800" b="1">
                        <a:solidFill>
                          <a:srgbClr val="F6FFFF"/>
                        </a:solidFill>
                        <a:latin typeface="Times New Roman" panose="02020603050405020304" pitchFamily="18" charset="0"/>
                      </a:rPr>
                      <a:t>exon</a:t>
                    </a:r>
                  </a:p>
                </p:txBody>
              </p:sp>
              <p:sp>
                <p:nvSpPr>
                  <p:cNvPr id="70676" name="Rectangle 26">
                    <a:extLst>
                      <a:ext uri="{FF2B5EF4-FFF2-40B4-BE49-F238E27FC236}">
                        <a16:creationId xmlns:a16="http://schemas.microsoft.com/office/drawing/2014/main" id="{8554B314-25BF-CA4D-AEB6-0ED562D14A59}"/>
                      </a:ext>
                    </a:extLst>
                  </p:cNvPr>
                  <p:cNvSpPr>
                    <a:spLocks noChangeArrowheads="1"/>
                  </p:cNvSpPr>
                  <p:nvPr/>
                </p:nvSpPr>
                <p:spPr bwMode="auto">
                  <a:xfrm>
                    <a:off x="3360" y="1344"/>
                    <a:ext cx="576" cy="336"/>
                  </a:xfrm>
                  <a:prstGeom prst="rect">
                    <a:avLst/>
                  </a:prstGeom>
                  <a:solidFill>
                    <a:srgbClr val="011FB7"/>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2000" b="1">
                        <a:solidFill>
                          <a:srgbClr val="F6FFFF"/>
                        </a:solidFill>
                        <a:latin typeface="Times New Roman" panose="02020603050405020304" pitchFamily="18" charset="0"/>
                      </a:rPr>
                      <a:t>exon</a:t>
                    </a:r>
                  </a:p>
                </p:txBody>
              </p:sp>
              <p:sp>
                <p:nvSpPr>
                  <p:cNvPr id="70677" name="Text Box 27">
                    <a:extLst>
                      <a:ext uri="{FF2B5EF4-FFF2-40B4-BE49-F238E27FC236}">
                        <a16:creationId xmlns:a16="http://schemas.microsoft.com/office/drawing/2014/main" id="{3675F7F9-5EC5-6441-AAB5-BAA1225ECE2C}"/>
                      </a:ext>
                    </a:extLst>
                  </p:cNvPr>
                  <p:cNvSpPr txBox="1">
                    <a:spLocks noChangeArrowheads="1"/>
                  </p:cNvSpPr>
                  <p:nvPr/>
                </p:nvSpPr>
                <p:spPr bwMode="auto">
                  <a:xfrm>
                    <a:off x="2053" y="1312"/>
                    <a:ext cx="612"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spcBef>
                        <a:spcPct val="0"/>
                      </a:spcBef>
                      <a:buClrTx/>
                      <a:buSzTx/>
                      <a:buFontTx/>
                      <a:buNone/>
                    </a:pPr>
                    <a:r>
                      <a:rPr lang="en-US" altLang="en-US" sz="2800" b="1">
                        <a:solidFill>
                          <a:srgbClr val="011FB7"/>
                        </a:solidFill>
                        <a:latin typeface="Times New Roman" panose="02020603050405020304" pitchFamily="18" charset="0"/>
                      </a:rPr>
                      <a:t>&lt; &lt; &lt;</a:t>
                    </a:r>
                  </a:p>
                </p:txBody>
              </p:sp>
              <p:sp>
                <p:nvSpPr>
                  <p:cNvPr id="70678" name="Text Box 28">
                    <a:extLst>
                      <a:ext uri="{FF2B5EF4-FFF2-40B4-BE49-F238E27FC236}">
                        <a16:creationId xmlns:a16="http://schemas.microsoft.com/office/drawing/2014/main" id="{D09A4BE4-F1AD-274E-9EC7-113C0E9EA0D1}"/>
                      </a:ext>
                    </a:extLst>
                  </p:cNvPr>
                  <p:cNvSpPr txBox="1">
                    <a:spLocks noChangeArrowheads="1"/>
                  </p:cNvSpPr>
                  <p:nvPr/>
                </p:nvSpPr>
                <p:spPr bwMode="auto">
                  <a:xfrm>
                    <a:off x="3912" y="1312"/>
                    <a:ext cx="796"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spcBef>
                        <a:spcPct val="0"/>
                      </a:spcBef>
                      <a:buClrTx/>
                      <a:buSzTx/>
                      <a:buFontTx/>
                      <a:buNone/>
                    </a:pPr>
                    <a:r>
                      <a:rPr lang="en-US" altLang="en-US" sz="2800" b="1">
                        <a:solidFill>
                          <a:srgbClr val="011FB7"/>
                        </a:solidFill>
                        <a:latin typeface="Times New Roman" panose="02020603050405020304" pitchFamily="18" charset="0"/>
                      </a:rPr>
                      <a:t>&lt; &lt; &lt; &lt;</a:t>
                    </a:r>
                  </a:p>
                </p:txBody>
              </p:sp>
              <p:sp>
                <p:nvSpPr>
                  <p:cNvPr id="70679" name="Rectangle 29">
                    <a:extLst>
                      <a:ext uri="{FF2B5EF4-FFF2-40B4-BE49-F238E27FC236}">
                        <a16:creationId xmlns:a16="http://schemas.microsoft.com/office/drawing/2014/main" id="{804C3750-FA89-7346-8542-B65F394DC5EB}"/>
                      </a:ext>
                    </a:extLst>
                  </p:cNvPr>
                  <p:cNvSpPr>
                    <a:spLocks noChangeArrowheads="1"/>
                  </p:cNvSpPr>
                  <p:nvPr/>
                </p:nvSpPr>
                <p:spPr bwMode="auto">
                  <a:xfrm>
                    <a:off x="4608" y="1344"/>
                    <a:ext cx="192" cy="336"/>
                  </a:xfrm>
                  <a:prstGeom prst="rect">
                    <a:avLst/>
                  </a:prstGeom>
                  <a:solidFill>
                    <a:srgbClr val="011FB7"/>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2000" b="1">
                        <a:solidFill>
                          <a:srgbClr val="F6FFFF"/>
                        </a:solidFill>
                        <a:latin typeface="Times New Roman" panose="02020603050405020304" pitchFamily="18" charset="0"/>
                      </a:rPr>
                      <a:t>ex</a:t>
                    </a:r>
                  </a:p>
                </p:txBody>
              </p:sp>
              <p:sp>
                <p:nvSpPr>
                  <p:cNvPr id="70680" name="Line 30">
                    <a:extLst>
                      <a:ext uri="{FF2B5EF4-FFF2-40B4-BE49-F238E27FC236}">
                        <a16:creationId xmlns:a16="http://schemas.microsoft.com/office/drawing/2014/main" id="{B295BD71-AF54-8A4D-B772-910A66E0E0BC}"/>
                      </a:ext>
                    </a:extLst>
                  </p:cNvPr>
                  <p:cNvSpPr>
                    <a:spLocks noChangeShapeType="1"/>
                  </p:cNvSpPr>
                  <p:nvPr/>
                </p:nvSpPr>
                <p:spPr bwMode="auto">
                  <a:xfrm>
                    <a:off x="192" y="1488"/>
                    <a:ext cx="432" cy="0"/>
                  </a:xfrm>
                  <a:prstGeom prst="line">
                    <a:avLst/>
                  </a:prstGeom>
                  <a:noFill/>
                  <a:ln w="28575">
                    <a:solidFill>
                      <a:srgbClr val="011FB7"/>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81" name="Line 31">
                    <a:extLst>
                      <a:ext uri="{FF2B5EF4-FFF2-40B4-BE49-F238E27FC236}">
                        <a16:creationId xmlns:a16="http://schemas.microsoft.com/office/drawing/2014/main" id="{2C26F5B6-973C-8B43-9EFF-EBC3ED4EF54A}"/>
                      </a:ext>
                    </a:extLst>
                  </p:cNvPr>
                  <p:cNvSpPr>
                    <a:spLocks noChangeShapeType="1"/>
                  </p:cNvSpPr>
                  <p:nvPr/>
                </p:nvSpPr>
                <p:spPr bwMode="auto">
                  <a:xfrm>
                    <a:off x="5136" y="1488"/>
                    <a:ext cx="432" cy="0"/>
                  </a:xfrm>
                  <a:prstGeom prst="line">
                    <a:avLst/>
                  </a:prstGeom>
                  <a:noFill/>
                  <a:ln w="28575">
                    <a:solidFill>
                      <a:srgbClr val="011FB7"/>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82" name="Rectangle 32">
                    <a:extLst>
                      <a:ext uri="{FF2B5EF4-FFF2-40B4-BE49-F238E27FC236}">
                        <a16:creationId xmlns:a16="http://schemas.microsoft.com/office/drawing/2014/main" id="{F260FC6E-61A3-F344-995E-166530D78D4A}"/>
                      </a:ext>
                    </a:extLst>
                  </p:cNvPr>
                  <p:cNvSpPr>
                    <a:spLocks noChangeArrowheads="1"/>
                  </p:cNvSpPr>
                  <p:nvPr/>
                </p:nvSpPr>
                <p:spPr bwMode="auto">
                  <a:xfrm>
                    <a:off x="4800" y="1440"/>
                    <a:ext cx="576" cy="144"/>
                  </a:xfrm>
                  <a:prstGeom prst="rect">
                    <a:avLst/>
                  </a:prstGeom>
                  <a:solidFill>
                    <a:srgbClr val="011FB7"/>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2000" b="1">
                        <a:solidFill>
                          <a:srgbClr val="F6FFFF"/>
                        </a:solidFill>
                        <a:latin typeface="Times New Roman" panose="02020603050405020304" pitchFamily="18" charset="0"/>
                      </a:rPr>
                      <a:t>  5' UTR</a:t>
                    </a:r>
                  </a:p>
                </p:txBody>
              </p:sp>
              <p:sp>
                <p:nvSpPr>
                  <p:cNvPr id="70683" name="Rectangle 33">
                    <a:extLst>
                      <a:ext uri="{FF2B5EF4-FFF2-40B4-BE49-F238E27FC236}">
                        <a16:creationId xmlns:a16="http://schemas.microsoft.com/office/drawing/2014/main" id="{10DDFAC7-DACD-ED46-8044-F2C3574C5589}"/>
                      </a:ext>
                    </a:extLst>
                  </p:cNvPr>
                  <p:cNvSpPr>
                    <a:spLocks noChangeArrowheads="1"/>
                  </p:cNvSpPr>
                  <p:nvPr/>
                </p:nvSpPr>
                <p:spPr bwMode="auto">
                  <a:xfrm>
                    <a:off x="384" y="1440"/>
                    <a:ext cx="816" cy="144"/>
                  </a:xfrm>
                  <a:prstGeom prst="rect">
                    <a:avLst/>
                  </a:prstGeom>
                  <a:solidFill>
                    <a:srgbClr val="011FB7"/>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2000" b="1">
                        <a:solidFill>
                          <a:srgbClr val="F6FFFF"/>
                        </a:solidFill>
                        <a:latin typeface="Times New Roman" panose="02020603050405020304" pitchFamily="18" charset="0"/>
                      </a:rPr>
                      <a:t>3' UTR</a:t>
                    </a:r>
                  </a:p>
                </p:txBody>
              </p:sp>
            </p:grpSp>
          </p:grpSp>
        </p:grpSp>
        <p:sp>
          <p:nvSpPr>
            <p:cNvPr id="70663" name="Line 103">
              <a:extLst>
                <a:ext uri="{FF2B5EF4-FFF2-40B4-BE49-F238E27FC236}">
                  <a16:creationId xmlns:a16="http://schemas.microsoft.com/office/drawing/2014/main" id="{6C5CFB89-135F-6D4A-A04A-6DBA6FCF5FC7}"/>
                </a:ext>
              </a:extLst>
            </p:cNvPr>
            <p:cNvSpPr>
              <a:spLocks noChangeShapeType="1"/>
            </p:cNvSpPr>
            <p:nvPr/>
          </p:nvSpPr>
          <p:spPr bwMode="auto">
            <a:xfrm>
              <a:off x="2000" y="1666"/>
              <a:ext cx="576" cy="0"/>
            </a:xfrm>
            <a:prstGeom prst="line">
              <a:avLst/>
            </a:prstGeom>
            <a:noFill/>
            <a:ln w="28575">
              <a:solidFill>
                <a:srgbClr val="011FB7"/>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0664" name="Line 104">
              <a:extLst>
                <a:ext uri="{FF2B5EF4-FFF2-40B4-BE49-F238E27FC236}">
                  <a16:creationId xmlns:a16="http://schemas.microsoft.com/office/drawing/2014/main" id="{FF0C949E-D948-5643-889F-B5C6F35B3D20}"/>
                </a:ext>
              </a:extLst>
            </p:cNvPr>
            <p:cNvSpPr>
              <a:spLocks noChangeShapeType="1"/>
            </p:cNvSpPr>
            <p:nvPr/>
          </p:nvSpPr>
          <p:spPr bwMode="auto">
            <a:xfrm>
              <a:off x="3907" y="1671"/>
              <a:ext cx="695" cy="0"/>
            </a:xfrm>
            <a:prstGeom prst="line">
              <a:avLst/>
            </a:prstGeom>
            <a:noFill/>
            <a:ln w="28575">
              <a:solidFill>
                <a:srgbClr val="011FB7"/>
              </a:solidFill>
              <a:round/>
              <a:headEnd/>
              <a:tailEnd/>
            </a:ln>
            <a:extLst>
              <a:ext uri="{909E8E84-426E-40DD-AFC4-6F175D3DCCD1}">
                <a14:hiddenFill xmlns:a14="http://schemas.microsoft.com/office/drawing/2010/main">
                  <a:noFill/>
                </a14:hiddenFill>
              </a:ext>
            </a:extLst>
          </p:spPr>
          <p:txBody>
            <a:bodyPr/>
            <a:lstStyle/>
            <a:p>
              <a:endParaRPr lang="en-US"/>
            </a:p>
          </p:txBody>
        </p:sp>
      </p:grpSp>
    </p:spTree>
    <p:extLst>
      <p:ext uri="{BB962C8B-B14F-4D97-AF65-F5344CB8AC3E}">
        <p14:creationId xmlns:p14="http://schemas.microsoft.com/office/powerpoint/2010/main" val="1004168562"/>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3">
            <a:extLst>
              <a:ext uri="{FF2B5EF4-FFF2-40B4-BE49-F238E27FC236}">
                <a16:creationId xmlns:a16="http://schemas.microsoft.com/office/drawing/2014/main" id="{6222CA3E-1796-CD40-ACB1-5BC70E46ACCE}"/>
              </a:ext>
            </a:extLst>
          </p:cNvPr>
          <p:cNvSpPr>
            <a:spLocks noGrp="1" noRot="1" noChangeArrowheads="1"/>
          </p:cNvSpPr>
          <p:nvPr>
            <p:ph type="title"/>
          </p:nvPr>
        </p:nvSpPr>
        <p:spPr/>
        <p:txBody>
          <a:bodyPr/>
          <a:lstStyle/>
          <a:p>
            <a:pPr eaLnBrk="1" hangingPunct="1"/>
            <a:r>
              <a:rPr lang="en-US" altLang="en-US" sz="2800">
                <a:ea typeface="ＭＳ Ｐゴシック" panose="020B0600070205080204" pitchFamily="34" charset="-128"/>
              </a:rPr>
              <a:t>The Genome Browser Gateway</a:t>
            </a:r>
            <a:br>
              <a:rPr lang="en-US" altLang="en-US" sz="2800">
                <a:ea typeface="ＭＳ Ｐゴシック" panose="020B0600070205080204" pitchFamily="34" charset="-128"/>
              </a:rPr>
            </a:br>
            <a:endParaRPr lang="en-US" altLang="en-US" sz="2400">
              <a:ea typeface="ＭＳ Ｐゴシック" panose="020B0600070205080204" pitchFamily="34" charset="-128"/>
            </a:endParaRPr>
          </a:p>
        </p:txBody>
      </p:sp>
      <p:sp>
        <p:nvSpPr>
          <p:cNvPr id="1028111" name="Rectangle 15">
            <a:extLst>
              <a:ext uri="{FF2B5EF4-FFF2-40B4-BE49-F238E27FC236}">
                <a16:creationId xmlns:a16="http://schemas.microsoft.com/office/drawing/2014/main" id="{5C1A7A7C-BDAC-BF4B-9716-95C434DB3889}"/>
              </a:ext>
            </a:extLst>
          </p:cNvPr>
          <p:cNvSpPr>
            <a:spLocks noGrp="1" noRot="1" noChangeArrowheads="1"/>
          </p:cNvSpPr>
          <p:nvPr>
            <p:ph type="body" idx="1"/>
          </p:nvPr>
        </p:nvSpPr>
        <p:spPr>
          <a:xfrm>
            <a:off x="1905000" y="3276600"/>
            <a:ext cx="8763000" cy="2103438"/>
          </a:xfrm>
        </p:spPr>
        <p:txBody>
          <a:bodyPr/>
          <a:lstStyle/>
          <a:p>
            <a:pPr eaLnBrk="1" hangingPunct="1"/>
            <a:r>
              <a:rPr lang="en-US" altLang="en-US" sz="2000" b="1">
                <a:ea typeface="ＭＳ Ｐゴシック" panose="020B0600070205080204" pitchFamily="34" charset="-128"/>
              </a:rPr>
              <a:t>Regulation</a:t>
            </a:r>
          </a:p>
          <a:p>
            <a:pPr lvl="1" eaLnBrk="1" hangingPunct="1"/>
            <a:r>
              <a:rPr lang="en-US" altLang="en-US">
                <a:latin typeface="Arial" panose="020B0604020202020204" pitchFamily="34" charset="0"/>
                <a:ea typeface="ＭＳ Ｐゴシック" panose="020B0600070205080204" pitchFamily="34" charset="-128"/>
              </a:rPr>
              <a:t>In-situ information</a:t>
            </a:r>
          </a:p>
          <a:p>
            <a:pPr lvl="1" eaLnBrk="1" hangingPunct="1"/>
            <a:r>
              <a:rPr lang="en-US" altLang="en-US">
                <a:latin typeface="Arial" panose="020B0604020202020204" pitchFamily="34" charset="0"/>
                <a:ea typeface="ＭＳ Ｐゴシック" panose="020B0600070205080204" pitchFamily="34" charset="-128"/>
              </a:rPr>
              <a:t>Developments</a:t>
            </a:r>
          </a:p>
          <a:p>
            <a:pPr lvl="1" eaLnBrk="1" hangingPunct="1"/>
            <a:r>
              <a:rPr lang="en-US" altLang="en-US">
                <a:latin typeface="Arial" panose="020B0604020202020204" pitchFamily="34" charset="0"/>
                <a:ea typeface="ＭＳ Ｐゴシック" panose="020B0600070205080204" pitchFamily="34" charset="-128"/>
              </a:rPr>
              <a:t>Population view</a:t>
            </a:r>
          </a:p>
          <a:p>
            <a:pPr lvl="1" eaLnBrk="1" hangingPunct="1"/>
            <a:r>
              <a:rPr lang="en-US" altLang="en-US" b="1">
                <a:latin typeface="Arial" panose="020B0604020202020204" pitchFamily="34" charset="0"/>
                <a:ea typeface="ＭＳ Ｐゴシック" panose="020B0600070205080204" pitchFamily="34" charset="-128"/>
              </a:rPr>
              <a:t>YOUR OWN DATA SETS</a:t>
            </a:r>
          </a:p>
        </p:txBody>
      </p:sp>
      <p:sp>
        <p:nvSpPr>
          <p:cNvPr id="72707" name="TextBox 7">
            <a:extLst>
              <a:ext uri="{FF2B5EF4-FFF2-40B4-BE49-F238E27FC236}">
                <a16:creationId xmlns:a16="http://schemas.microsoft.com/office/drawing/2014/main" id="{EA2AE1CE-E1C9-1548-BA99-90EDBC45E51E}"/>
              </a:ext>
            </a:extLst>
          </p:cNvPr>
          <p:cNvSpPr txBox="1">
            <a:spLocks noChangeArrowheads="1"/>
          </p:cNvSpPr>
          <p:nvPr/>
        </p:nvSpPr>
        <p:spPr bwMode="auto">
          <a:xfrm>
            <a:off x="1981200" y="1600201"/>
            <a:ext cx="82296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r>
              <a:rPr lang="en-US" altLang="en-US">
                <a:solidFill>
                  <a:srgbClr val="FF6600"/>
                </a:solidFill>
              </a:rPr>
              <a:t>Few points to note: </a:t>
            </a:r>
          </a:p>
        </p:txBody>
      </p:sp>
      <p:sp>
        <p:nvSpPr>
          <p:cNvPr id="9" name="TextBox 8">
            <a:extLst>
              <a:ext uri="{FF2B5EF4-FFF2-40B4-BE49-F238E27FC236}">
                <a16:creationId xmlns:a16="http://schemas.microsoft.com/office/drawing/2014/main" id="{6CF941F0-AC70-9842-AA1C-C7615B8D2514}"/>
              </a:ext>
            </a:extLst>
          </p:cNvPr>
          <p:cNvSpPr txBox="1"/>
          <p:nvPr/>
        </p:nvSpPr>
        <p:spPr>
          <a:xfrm>
            <a:off x="2514600" y="2438400"/>
            <a:ext cx="7162800" cy="523220"/>
          </a:xfrm>
          <a:prstGeom prst="rect">
            <a:avLst/>
          </a:prstGeom>
          <a:noFill/>
        </p:spPr>
        <p:txBody>
          <a:bodyPr>
            <a:spAutoFit/>
          </a:bodyPr>
          <a:lstStyle/>
          <a:p>
            <a:pPr>
              <a:defRPr/>
            </a:pPr>
            <a:r>
              <a:rPr lang="en-US" sz="2800" dirty="0">
                <a:ln>
                  <a:solidFill>
                    <a:srgbClr val="4F81BD"/>
                  </a:solidFill>
                </a:ln>
                <a:solidFill>
                  <a:srgbClr val="3E3E5C"/>
                </a:solidFill>
                <a:latin typeface="Arial"/>
              </a:rPr>
              <a:t>A very ‘flexible’ dataset connections</a:t>
            </a:r>
          </a:p>
        </p:txBody>
      </p:sp>
    </p:spTree>
    <p:extLst>
      <p:ext uri="{BB962C8B-B14F-4D97-AF65-F5344CB8AC3E}">
        <p14:creationId xmlns:p14="http://schemas.microsoft.com/office/powerpoint/2010/main" val="2314207366"/>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81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28111">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28111">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28111">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2811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8111"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3">
            <a:extLst>
              <a:ext uri="{FF2B5EF4-FFF2-40B4-BE49-F238E27FC236}">
                <a16:creationId xmlns:a16="http://schemas.microsoft.com/office/drawing/2014/main" id="{93522F34-26D9-9944-B8E5-2376ED702687}"/>
              </a:ext>
            </a:extLst>
          </p:cNvPr>
          <p:cNvSpPr>
            <a:spLocks noGrp="1" noRot="1" noChangeArrowheads="1"/>
          </p:cNvSpPr>
          <p:nvPr>
            <p:ph type="title"/>
          </p:nvPr>
        </p:nvSpPr>
        <p:spPr/>
        <p:txBody>
          <a:bodyPr/>
          <a:lstStyle/>
          <a:p>
            <a:pPr eaLnBrk="1" hangingPunct="1"/>
            <a:r>
              <a:rPr lang="en-US" altLang="en-US" sz="2800">
                <a:ea typeface="ＭＳ Ｐゴシック" panose="020B0600070205080204" pitchFamily="34" charset="-128"/>
              </a:rPr>
              <a:t>The Genome Browser Gateway</a:t>
            </a:r>
            <a:br>
              <a:rPr lang="en-US" altLang="en-US" sz="2800">
                <a:ea typeface="ＭＳ Ｐゴシック" panose="020B0600070205080204" pitchFamily="34" charset="-128"/>
              </a:rPr>
            </a:br>
            <a:endParaRPr lang="en-US" altLang="en-US" sz="2400">
              <a:ea typeface="ＭＳ Ｐゴシック" panose="020B0600070205080204" pitchFamily="34" charset="-128"/>
            </a:endParaRPr>
          </a:p>
        </p:txBody>
      </p:sp>
      <p:sp>
        <p:nvSpPr>
          <p:cNvPr id="74754" name="TextBox 7">
            <a:extLst>
              <a:ext uri="{FF2B5EF4-FFF2-40B4-BE49-F238E27FC236}">
                <a16:creationId xmlns:a16="http://schemas.microsoft.com/office/drawing/2014/main" id="{1D5BAFA3-AA6B-BF40-828F-CE452D495285}"/>
              </a:ext>
            </a:extLst>
          </p:cNvPr>
          <p:cNvSpPr txBox="1">
            <a:spLocks noChangeArrowheads="1"/>
          </p:cNvSpPr>
          <p:nvPr/>
        </p:nvSpPr>
        <p:spPr bwMode="auto">
          <a:xfrm>
            <a:off x="1981200" y="1600201"/>
            <a:ext cx="82296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r>
              <a:rPr lang="en-US" altLang="en-US">
                <a:solidFill>
                  <a:srgbClr val="FF6600"/>
                </a:solidFill>
              </a:rPr>
              <a:t>Few points to note: </a:t>
            </a:r>
          </a:p>
        </p:txBody>
      </p:sp>
      <p:sp>
        <p:nvSpPr>
          <p:cNvPr id="9" name="TextBox 8">
            <a:extLst>
              <a:ext uri="{FF2B5EF4-FFF2-40B4-BE49-F238E27FC236}">
                <a16:creationId xmlns:a16="http://schemas.microsoft.com/office/drawing/2014/main" id="{895EDFA7-4D15-5746-B467-D9A694858276}"/>
              </a:ext>
            </a:extLst>
          </p:cNvPr>
          <p:cNvSpPr txBox="1"/>
          <p:nvPr/>
        </p:nvSpPr>
        <p:spPr>
          <a:xfrm>
            <a:off x="2362200" y="2438400"/>
            <a:ext cx="7924800" cy="2677656"/>
          </a:xfrm>
          <a:prstGeom prst="rect">
            <a:avLst/>
          </a:prstGeom>
          <a:noFill/>
        </p:spPr>
        <p:txBody>
          <a:bodyPr>
            <a:spAutoFit/>
          </a:bodyPr>
          <a:lstStyle/>
          <a:p>
            <a:pPr>
              <a:defRPr/>
            </a:pPr>
            <a:r>
              <a:rPr lang="en-US" sz="2800" dirty="0">
                <a:ln>
                  <a:solidFill>
                    <a:srgbClr val="4F81BD"/>
                  </a:solidFill>
                </a:ln>
                <a:solidFill>
                  <a:srgbClr val="3E3E5C"/>
                </a:solidFill>
                <a:latin typeface="Arial"/>
              </a:rPr>
              <a:t>An organized topics for genomics</a:t>
            </a:r>
          </a:p>
          <a:p>
            <a:pPr>
              <a:defRPr/>
            </a:pPr>
            <a:endParaRPr lang="en-US" sz="2800" dirty="0">
              <a:ln>
                <a:solidFill>
                  <a:srgbClr val="4F81BD"/>
                </a:solidFill>
              </a:ln>
              <a:solidFill>
                <a:srgbClr val="3E3E5C"/>
              </a:solidFill>
              <a:latin typeface="Arial"/>
            </a:endParaRPr>
          </a:p>
          <a:p>
            <a:pPr>
              <a:defRPr/>
            </a:pPr>
            <a:r>
              <a:rPr lang="en-US" sz="2800" dirty="0">
                <a:ln>
                  <a:solidFill>
                    <a:srgbClr val="4F81BD"/>
                  </a:solidFill>
                </a:ln>
                <a:solidFill>
                  <a:srgbClr val="3E3E5C"/>
                </a:solidFill>
                <a:latin typeface="Arial"/>
              </a:rPr>
              <a:t>You dynamically choose to focus on any of these sections</a:t>
            </a:r>
          </a:p>
          <a:p>
            <a:pPr>
              <a:defRPr/>
            </a:pPr>
            <a:endParaRPr lang="en-US" sz="2800" dirty="0">
              <a:ln>
                <a:solidFill>
                  <a:srgbClr val="4F81BD"/>
                </a:solidFill>
              </a:ln>
              <a:solidFill>
                <a:srgbClr val="3E3E5C"/>
              </a:solidFill>
              <a:latin typeface="Arial"/>
            </a:endParaRPr>
          </a:p>
          <a:p>
            <a:pPr>
              <a:defRPr/>
            </a:pPr>
            <a:r>
              <a:rPr lang="en-US" sz="2800" b="1" dirty="0">
                <a:ln>
                  <a:solidFill>
                    <a:srgbClr val="4F81BD"/>
                  </a:solidFill>
                </a:ln>
                <a:solidFill>
                  <a:srgbClr val="3E3E5C"/>
                </a:solidFill>
                <a:latin typeface="Arial"/>
              </a:rPr>
              <a:t>ENCODE </a:t>
            </a:r>
            <a:r>
              <a:rPr lang="en-US" sz="2800" dirty="0">
                <a:ln>
                  <a:solidFill>
                    <a:srgbClr val="4F81BD"/>
                  </a:solidFill>
                </a:ln>
                <a:solidFill>
                  <a:srgbClr val="3E3E5C"/>
                </a:solidFill>
                <a:latin typeface="Arial"/>
              </a:rPr>
              <a:t>provides all collected data</a:t>
            </a:r>
          </a:p>
        </p:txBody>
      </p:sp>
    </p:spTree>
    <p:extLst>
      <p:ext uri="{BB962C8B-B14F-4D97-AF65-F5344CB8AC3E}">
        <p14:creationId xmlns:p14="http://schemas.microsoft.com/office/powerpoint/2010/main" val="1439446388"/>
      </p:ext>
    </p:extLst>
  </p:cSld>
  <p:clrMapOvr>
    <a:masterClrMapping/>
  </p:clrMapOvr>
  <p:transition spd="med">
    <p:fade thruBlk="1"/>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B7F93D8D-7104-9A45-863F-E0DAA82AECBF}"/>
              </a:ext>
            </a:extLst>
          </p:cNvPr>
          <p:cNvSpPr>
            <a:spLocks noGrp="1" noRot="1" noChangeArrowheads="1"/>
          </p:cNvSpPr>
          <p:nvPr>
            <p:ph type="title"/>
          </p:nvPr>
        </p:nvSpPr>
        <p:spPr>
          <a:xfrm>
            <a:off x="268574" y="-129380"/>
            <a:ext cx="10515600" cy="1325563"/>
          </a:xfrm>
        </p:spPr>
        <p:txBody>
          <a:bodyPr/>
          <a:lstStyle/>
          <a:p>
            <a:pPr eaLnBrk="1" hangingPunct="1"/>
            <a:r>
              <a:rPr lang="en-US" altLang="en-US" dirty="0">
                <a:latin typeface="Arial" panose="020B0604020202020204" pitchFamily="34" charset="0"/>
                <a:ea typeface="ＭＳ Ｐゴシック" panose="020B0600070205080204" pitchFamily="34" charset="-128"/>
              </a:rPr>
              <a:t>Annotation Track options, defined</a:t>
            </a:r>
          </a:p>
        </p:txBody>
      </p:sp>
      <p:sp>
        <p:nvSpPr>
          <p:cNvPr id="1067029" name="Rectangle 21">
            <a:extLst>
              <a:ext uri="{FF2B5EF4-FFF2-40B4-BE49-F238E27FC236}">
                <a16:creationId xmlns:a16="http://schemas.microsoft.com/office/drawing/2014/main" id="{70B7F6D6-90B4-2845-AE27-4BD60FB6A27E}"/>
              </a:ext>
            </a:extLst>
          </p:cNvPr>
          <p:cNvSpPr>
            <a:spLocks noGrp="1" noRot="1" noChangeArrowheads="1"/>
          </p:cNvSpPr>
          <p:nvPr>
            <p:ph type="body" idx="1"/>
          </p:nvPr>
        </p:nvSpPr>
        <p:spPr>
          <a:xfrm>
            <a:off x="1706563" y="960439"/>
            <a:ext cx="8305800" cy="427037"/>
          </a:xfrm>
        </p:spPr>
        <p:txBody>
          <a:bodyPr>
            <a:normAutofit fontScale="92500" lnSpcReduction="10000"/>
          </a:bodyPr>
          <a:lstStyle/>
          <a:p>
            <a:pPr eaLnBrk="1" hangingPunct="1">
              <a:lnSpc>
                <a:spcPct val="90000"/>
              </a:lnSpc>
            </a:pPr>
            <a:r>
              <a:rPr lang="en-US" altLang="en-US">
                <a:ea typeface="ＭＳ Ｐゴシック" panose="020B0600070205080204" pitchFamily="34" charset="-128"/>
              </a:rPr>
              <a:t>Hide: removes a track from view</a:t>
            </a:r>
          </a:p>
        </p:txBody>
      </p:sp>
      <p:pic>
        <p:nvPicPr>
          <p:cNvPr id="76803" name="Picture 20" descr="ests_menu">
            <a:extLst>
              <a:ext uri="{FF2B5EF4-FFF2-40B4-BE49-F238E27FC236}">
                <a16:creationId xmlns:a16="http://schemas.microsoft.com/office/drawing/2014/main" id="{A6E46751-40E2-6944-A1C2-940722E447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69400" y="136525"/>
            <a:ext cx="1316038" cy="1919288"/>
          </a:xfrm>
          <a:prstGeom prst="rect">
            <a:avLst/>
          </a:prstGeom>
          <a:noFill/>
          <a:ln w="9525">
            <a:solidFill>
              <a:srgbClr val="000066"/>
            </a:solidFill>
            <a:miter lim="800000"/>
            <a:headEnd/>
            <a:tailEnd/>
          </a:ln>
          <a:extLst>
            <a:ext uri="{909E8E84-426E-40DD-AFC4-6F175D3DCCD1}">
              <a14:hiddenFill xmlns:a14="http://schemas.microsoft.com/office/drawing/2010/main">
                <a:solidFill>
                  <a:srgbClr val="FFFFFF"/>
                </a:solidFill>
              </a14:hiddenFill>
            </a:ext>
          </a:extLst>
        </p:spPr>
      </p:pic>
      <p:pic>
        <p:nvPicPr>
          <p:cNvPr id="1067038" name="Picture 30" descr="refresh">
            <a:extLst>
              <a:ext uri="{FF2B5EF4-FFF2-40B4-BE49-F238E27FC236}">
                <a16:creationId xmlns:a16="http://schemas.microsoft.com/office/drawing/2014/main" id="{323E4955-8847-564F-BC51-D690BABDCC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96401" y="3063875"/>
            <a:ext cx="963613" cy="382588"/>
          </a:xfrm>
          <a:prstGeom prst="rect">
            <a:avLst/>
          </a:prstGeom>
          <a:noFill/>
          <a:ln w="9525">
            <a:solidFill>
              <a:srgbClr val="000066"/>
            </a:solidFill>
            <a:miter lim="800000"/>
            <a:headEnd/>
            <a:tailEnd/>
          </a:ln>
          <a:extLst>
            <a:ext uri="{909E8E84-426E-40DD-AFC4-6F175D3DCCD1}">
              <a14:hiddenFill xmlns:a14="http://schemas.microsoft.com/office/drawing/2010/main">
                <a:solidFill>
                  <a:srgbClr val="FFFFFF"/>
                </a:solidFill>
              </a14:hiddenFill>
            </a:ext>
          </a:extLst>
        </p:spPr>
      </p:pic>
      <p:pic>
        <p:nvPicPr>
          <p:cNvPr id="1067039" name="Picture 31" descr="est_hide">
            <a:extLst>
              <a:ext uri="{FF2B5EF4-FFF2-40B4-BE49-F238E27FC236}">
                <a16:creationId xmlns:a16="http://schemas.microsoft.com/office/drawing/2014/main" id="{7FEAB3A4-CDE8-AD43-8D41-C9407ABFC16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13039" y="1325563"/>
            <a:ext cx="5972175"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Group 39">
            <a:extLst>
              <a:ext uri="{FF2B5EF4-FFF2-40B4-BE49-F238E27FC236}">
                <a16:creationId xmlns:a16="http://schemas.microsoft.com/office/drawing/2014/main" id="{F98B86C8-6E04-C143-9037-675EA2C7D48F}"/>
              </a:ext>
            </a:extLst>
          </p:cNvPr>
          <p:cNvGrpSpPr>
            <a:grpSpLocks/>
          </p:cNvGrpSpPr>
          <p:nvPr/>
        </p:nvGrpSpPr>
        <p:grpSpPr bwMode="auto">
          <a:xfrm>
            <a:off x="1706563" y="1508125"/>
            <a:ext cx="8305800" cy="700088"/>
            <a:chOff x="115" y="950"/>
            <a:chExt cx="5232" cy="441"/>
          </a:xfrm>
        </p:grpSpPr>
        <p:sp>
          <p:nvSpPr>
            <p:cNvPr id="76816" name="Rectangle 22">
              <a:extLst>
                <a:ext uri="{FF2B5EF4-FFF2-40B4-BE49-F238E27FC236}">
                  <a16:creationId xmlns:a16="http://schemas.microsoft.com/office/drawing/2014/main" id="{554A3D7E-A576-3246-8A8B-90E44C670EDB}"/>
                </a:ext>
              </a:extLst>
            </p:cNvPr>
            <p:cNvSpPr>
              <a:spLocks noRot="1" noChangeArrowheads="1"/>
            </p:cNvSpPr>
            <p:nvPr/>
          </p:nvSpPr>
          <p:spPr bwMode="auto">
            <a:xfrm>
              <a:off x="115" y="950"/>
              <a:ext cx="5232"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lnSpc>
                  <a:spcPct val="90000"/>
                </a:lnSpc>
                <a:buClr>
                  <a:srgbClr val="2F3F4F"/>
                </a:buClr>
              </a:pPr>
              <a:r>
                <a:rPr lang="en-US" altLang="en-US"/>
                <a:t>Dense: all items collapsed into a single line</a:t>
              </a:r>
            </a:p>
          </p:txBody>
        </p:sp>
        <p:pic>
          <p:nvPicPr>
            <p:cNvPr id="76817" name="Picture 32" descr="est_dense">
              <a:extLst>
                <a:ext uri="{FF2B5EF4-FFF2-40B4-BE49-F238E27FC236}">
                  <a16:creationId xmlns:a16="http://schemas.microsoft.com/office/drawing/2014/main" id="{86A08569-88D9-AB4E-A5E9-383F8E3F1A0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9" y="1181"/>
              <a:ext cx="3762" cy="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3" name="Group 38">
            <a:extLst>
              <a:ext uri="{FF2B5EF4-FFF2-40B4-BE49-F238E27FC236}">
                <a16:creationId xmlns:a16="http://schemas.microsoft.com/office/drawing/2014/main" id="{7858FD20-D518-EF48-A9E8-247D12F634DB}"/>
              </a:ext>
            </a:extLst>
          </p:cNvPr>
          <p:cNvGrpSpPr>
            <a:grpSpLocks/>
          </p:cNvGrpSpPr>
          <p:nvPr/>
        </p:nvGrpSpPr>
        <p:grpSpPr bwMode="auto">
          <a:xfrm>
            <a:off x="1706564" y="2270125"/>
            <a:ext cx="8961437" cy="1250950"/>
            <a:chOff x="115" y="1430"/>
            <a:chExt cx="5645" cy="788"/>
          </a:xfrm>
        </p:grpSpPr>
        <p:sp>
          <p:nvSpPr>
            <p:cNvPr id="76814" name="Rectangle 23">
              <a:extLst>
                <a:ext uri="{FF2B5EF4-FFF2-40B4-BE49-F238E27FC236}">
                  <a16:creationId xmlns:a16="http://schemas.microsoft.com/office/drawing/2014/main" id="{28B81F89-569B-2346-93BA-EE40CAD7B51C}"/>
                </a:ext>
              </a:extLst>
            </p:cNvPr>
            <p:cNvSpPr>
              <a:spLocks noRot="1" noChangeArrowheads="1"/>
            </p:cNvSpPr>
            <p:nvPr/>
          </p:nvSpPr>
          <p:spPr bwMode="auto">
            <a:xfrm>
              <a:off x="115" y="1430"/>
              <a:ext cx="5645"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lnSpc>
                  <a:spcPct val="90000"/>
                </a:lnSpc>
                <a:buClr>
                  <a:srgbClr val="2F3F4F"/>
                </a:buClr>
              </a:pPr>
              <a:r>
                <a:rPr lang="en-US" altLang="en-US"/>
                <a:t>Squish: each item = separate line, but 50% height + packed</a:t>
              </a:r>
            </a:p>
          </p:txBody>
        </p:sp>
        <p:pic>
          <p:nvPicPr>
            <p:cNvPr id="76815" name="Picture 33" descr="est_squish">
              <a:extLst>
                <a:ext uri="{FF2B5EF4-FFF2-40B4-BE49-F238E27FC236}">
                  <a16:creationId xmlns:a16="http://schemas.microsoft.com/office/drawing/2014/main" id="{9FE2B6A8-E336-B949-BCA9-9DA74460854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9" y="1684"/>
              <a:ext cx="3774" cy="534"/>
            </a:xfrm>
            <a:prstGeom prst="rect">
              <a:avLst/>
            </a:prstGeom>
            <a:noFill/>
            <a:ln w="9525">
              <a:solidFill>
                <a:srgbClr val="100200"/>
              </a:solidFill>
              <a:miter lim="800000"/>
              <a:headEnd/>
              <a:tailEnd/>
            </a:ln>
            <a:extLst>
              <a:ext uri="{909E8E84-426E-40DD-AFC4-6F175D3DCCD1}">
                <a14:hiddenFill xmlns:a14="http://schemas.microsoft.com/office/drawing/2010/main">
                  <a:solidFill>
                    <a:srgbClr val="FFFFFF"/>
                  </a:solidFill>
                </a14:hiddenFill>
              </a:ext>
            </a:extLst>
          </p:spPr>
        </p:pic>
      </p:grpSp>
      <p:grpSp>
        <p:nvGrpSpPr>
          <p:cNvPr id="4" name="Group 37">
            <a:extLst>
              <a:ext uri="{FF2B5EF4-FFF2-40B4-BE49-F238E27FC236}">
                <a16:creationId xmlns:a16="http://schemas.microsoft.com/office/drawing/2014/main" id="{2A5722C4-A272-2949-89BB-6032A030904C}"/>
              </a:ext>
            </a:extLst>
          </p:cNvPr>
          <p:cNvGrpSpPr>
            <a:grpSpLocks/>
          </p:cNvGrpSpPr>
          <p:nvPr/>
        </p:nvGrpSpPr>
        <p:grpSpPr bwMode="auto">
          <a:xfrm>
            <a:off x="1706564" y="3521076"/>
            <a:ext cx="8778875" cy="1554163"/>
            <a:chOff x="115" y="2218"/>
            <a:chExt cx="5530" cy="979"/>
          </a:xfrm>
        </p:grpSpPr>
        <p:sp>
          <p:nvSpPr>
            <p:cNvPr id="76812" name="Rectangle 24">
              <a:extLst>
                <a:ext uri="{FF2B5EF4-FFF2-40B4-BE49-F238E27FC236}">
                  <a16:creationId xmlns:a16="http://schemas.microsoft.com/office/drawing/2014/main" id="{F2A6EAB5-D26D-0547-BD1E-2D4B8C1D1F45}"/>
                </a:ext>
              </a:extLst>
            </p:cNvPr>
            <p:cNvSpPr>
              <a:spLocks noRot="1" noChangeArrowheads="1"/>
            </p:cNvSpPr>
            <p:nvPr/>
          </p:nvSpPr>
          <p:spPr bwMode="auto">
            <a:xfrm>
              <a:off x="115" y="2218"/>
              <a:ext cx="5530"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lnSpc>
                  <a:spcPct val="90000"/>
                </a:lnSpc>
                <a:buClr>
                  <a:srgbClr val="2F3F4F"/>
                </a:buClr>
              </a:pPr>
              <a:r>
                <a:rPr lang="en-US" altLang="en-US"/>
                <a:t>Pack: each item separate, but efficiently stacked (full height)</a:t>
              </a:r>
            </a:p>
          </p:txBody>
        </p:sp>
        <p:pic>
          <p:nvPicPr>
            <p:cNvPr id="76813" name="Picture 34" descr="est_pack">
              <a:extLst>
                <a:ext uri="{FF2B5EF4-FFF2-40B4-BE49-F238E27FC236}">
                  <a16:creationId xmlns:a16="http://schemas.microsoft.com/office/drawing/2014/main" id="{0BB40218-67C5-5C46-BBF3-963AD454FE4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31" y="2477"/>
              <a:ext cx="3762" cy="720"/>
            </a:xfrm>
            <a:prstGeom prst="rect">
              <a:avLst/>
            </a:prstGeom>
            <a:noFill/>
            <a:ln w="9525">
              <a:solidFill>
                <a:srgbClr val="100200"/>
              </a:solidFill>
              <a:miter lim="800000"/>
              <a:headEnd/>
              <a:tailEnd/>
            </a:ln>
            <a:extLst>
              <a:ext uri="{909E8E84-426E-40DD-AFC4-6F175D3DCCD1}">
                <a14:hiddenFill xmlns:a14="http://schemas.microsoft.com/office/drawing/2010/main">
                  <a:solidFill>
                    <a:srgbClr val="FFFFFF"/>
                  </a:solidFill>
                </a14:hiddenFill>
              </a:ext>
            </a:extLst>
          </p:spPr>
        </p:pic>
      </p:grpSp>
      <p:grpSp>
        <p:nvGrpSpPr>
          <p:cNvPr id="5" name="Group 36">
            <a:extLst>
              <a:ext uri="{FF2B5EF4-FFF2-40B4-BE49-F238E27FC236}">
                <a16:creationId xmlns:a16="http://schemas.microsoft.com/office/drawing/2014/main" id="{099365B1-9136-4549-9D62-E79370E9948B}"/>
              </a:ext>
            </a:extLst>
          </p:cNvPr>
          <p:cNvGrpSpPr>
            <a:grpSpLocks/>
          </p:cNvGrpSpPr>
          <p:nvPr/>
        </p:nvGrpSpPr>
        <p:grpSpPr bwMode="auto">
          <a:xfrm>
            <a:off x="1706563" y="5075238"/>
            <a:ext cx="8305800" cy="1327150"/>
            <a:chOff x="115" y="3197"/>
            <a:chExt cx="5232" cy="836"/>
          </a:xfrm>
        </p:grpSpPr>
        <p:sp>
          <p:nvSpPr>
            <p:cNvPr id="76810" name="Rectangle 25">
              <a:extLst>
                <a:ext uri="{FF2B5EF4-FFF2-40B4-BE49-F238E27FC236}">
                  <a16:creationId xmlns:a16="http://schemas.microsoft.com/office/drawing/2014/main" id="{B5763831-F9EB-324D-B56F-EB7B3CD9D3EE}"/>
                </a:ext>
              </a:extLst>
            </p:cNvPr>
            <p:cNvSpPr>
              <a:spLocks noRot="1" noChangeArrowheads="1"/>
            </p:cNvSpPr>
            <p:nvPr/>
          </p:nvSpPr>
          <p:spPr bwMode="auto">
            <a:xfrm>
              <a:off x="115" y="3197"/>
              <a:ext cx="5232"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lnSpc>
                  <a:spcPct val="90000"/>
                </a:lnSpc>
                <a:buClr>
                  <a:srgbClr val="2F3F4F"/>
                </a:buClr>
              </a:pPr>
              <a:r>
                <a:rPr lang="en-US" altLang="en-US"/>
                <a:t>Full: each item on separate line</a:t>
              </a:r>
            </a:p>
          </p:txBody>
        </p:sp>
        <p:pic>
          <p:nvPicPr>
            <p:cNvPr id="76811" name="Picture 35" descr="est_full">
              <a:extLst>
                <a:ext uri="{FF2B5EF4-FFF2-40B4-BE49-F238E27FC236}">
                  <a16:creationId xmlns:a16="http://schemas.microsoft.com/office/drawing/2014/main" id="{508DF91C-594A-6944-9687-FF4CD01B01B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25" y="3427"/>
              <a:ext cx="3768" cy="606"/>
            </a:xfrm>
            <a:prstGeom prst="rect">
              <a:avLst/>
            </a:prstGeom>
            <a:noFill/>
            <a:ln w="9525">
              <a:solidFill>
                <a:srgbClr val="100200"/>
              </a:solidFill>
              <a:miter lim="800000"/>
              <a:headEnd/>
              <a:tailEnd/>
            </a:ln>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789372343"/>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6702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67039"/>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10670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7029"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49" name="Picture 36" descr="getDNA_link">
            <a:extLst>
              <a:ext uri="{FF2B5EF4-FFF2-40B4-BE49-F238E27FC236}">
                <a16:creationId xmlns:a16="http://schemas.microsoft.com/office/drawing/2014/main" id="{B31B7931-6A6B-1F48-805D-A6C7DADBB1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8638" y="1050926"/>
            <a:ext cx="5943600" cy="2301875"/>
          </a:xfrm>
          <a:prstGeom prst="rect">
            <a:avLst/>
          </a:prstGeom>
          <a:noFill/>
          <a:ln w="9525">
            <a:solidFill>
              <a:srgbClr val="100200"/>
            </a:solidFill>
            <a:miter lim="800000"/>
            <a:headEnd/>
            <a:tailEnd/>
          </a:ln>
          <a:extLst>
            <a:ext uri="{909E8E84-426E-40DD-AFC4-6F175D3DCCD1}">
              <a14:hiddenFill xmlns:a14="http://schemas.microsoft.com/office/drawing/2010/main">
                <a:solidFill>
                  <a:srgbClr val="FFFFFF"/>
                </a:solidFill>
              </a14:hiddenFill>
            </a:ext>
          </a:extLst>
        </p:spPr>
      </p:pic>
      <p:sp>
        <p:nvSpPr>
          <p:cNvPr id="78850" name="Rectangle 8">
            <a:extLst>
              <a:ext uri="{FF2B5EF4-FFF2-40B4-BE49-F238E27FC236}">
                <a16:creationId xmlns:a16="http://schemas.microsoft.com/office/drawing/2014/main" id="{35276D57-014D-0842-98F0-117E476780D7}"/>
              </a:ext>
            </a:extLst>
          </p:cNvPr>
          <p:cNvSpPr>
            <a:spLocks noGrp="1" noRot="1" noChangeArrowheads="1"/>
          </p:cNvSpPr>
          <p:nvPr>
            <p:ph type="title"/>
          </p:nvPr>
        </p:nvSpPr>
        <p:spPr>
          <a:xfrm>
            <a:off x="696914" y="-187325"/>
            <a:ext cx="10515600" cy="1325563"/>
          </a:xfrm>
        </p:spPr>
        <p:txBody>
          <a:bodyPr/>
          <a:lstStyle/>
          <a:p>
            <a:pPr eaLnBrk="1" hangingPunct="1"/>
            <a:r>
              <a:rPr lang="en-US" altLang="en-US" sz="2800" dirty="0">
                <a:ea typeface="ＭＳ Ｐゴシック" panose="020B0600070205080204" pitchFamily="34" charset="-128"/>
              </a:rPr>
              <a:t>Get DNA, with Extended Case/Color Options</a:t>
            </a:r>
          </a:p>
        </p:txBody>
      </p:sp>
      <p:sp>
        <p:nvSpPr>
          <p:cNvPr id="1058848" name="Rectangle 32">
            <a:extLst>
              <a:ext uri="{FF2B5EF4-FFF2-40B4-BE49-F238E27FC236}">
                <a16:creationId xmlns:a16="http://schemas.microsoft.com/office/drawing/2014/main" id="{7BA90BA8-207C-9340-8882-2BA4D0BC2B8D}"/>
              </a:ext>
            </a:extLst>
          </p:cNvPr>
          <p:cNvSpPr>
            <a:spLocks noGrp="1" noRot="1" noChangeArrowheads="1"/>
          </p:cNvSpPr>
          <p:nvPr>
            <p:ph type="body" idx="1"/>
          </p:nvPr>
        </p:nvSpPr>
        <p:spPr>
          <a:xfrm>
            <a:off x="7816850" y="1235076"/>
            <a:ext cx="2851150" cy="2468563"/>
          </a:xfrm>
        </p:spPr>
        <p:txBody>
          <a:bodyPr/>
          <a:lstStyle/>
          <a:p>
            <a:pPr eaLnBrk="1" hangingPunct="1"/>
            <a:r>
              <a:rPr lang="en-US" altLang="en-US" sz="2000">
                <a:ea typeface="ＭＳ Ｐゴシック" panose="020B0600070205080204" pitchFamily="34" charset="-128"/>
              </a:rPr>
              <a:t>Use the DNA link at the top</a:t>
            </a:r>
          </a:p>
          <a:p>
            <a:pPr eaLnBrk="1" hangingPunct="1"/>
            <a:r>
              <a:rPr lang="en-US" altLang="en-US" sz="2000">
                <a:ea typeface="ＭＳ Ｐゴシック" panose="020B0600070205080204" pitchFamily="34" charset="-128"/>
              </a:rPr>
              <a:t>Plain or Extended options</a:t>
            </a:r>
          </a:p>
          <a:p>
            <a:pPr eaLnBrk="1" hangingPunct="1"/>
            <a:r>
              <a:rPr lang="en-US" altLang="en-US" sz="2000">
                <a:ea typeface="ＭＳ Ｐゴシック" panose="020B0600070205080204" pitchFamily="34" charset="-128"/>
              </a:rPr>
              <a:t>Change colors, fonts, etc.</a:t>
            </a:r>
          </a:p>
          <a:p>
            <a:pPr eaLnBrk="1" hangingPunct="1"/>
            <a:endParaRPr lang="en-US" altLang="en-US" sz="2000">
              <a:ea typeface="ＭＳ Ｐゴシック" panose="020B0600070205080204" pitchFamily="34" charset="-128"/>
            </a:endParaRPr>
          </a:p>
        </p:txBody>
      </p:sp>
      <p:grpSp>
        <p:nvGrpSpPr>
          <p:cNvPr id="2" name="Group 51">
            <a:extLst>
              <a:ext uri="{FF2B5EF4-FFF2-40B4-BE49-F238E27FC236}">
                <a16:creationId xmlns:a16="http://schemas.microsoft.com/office/drawing/2014/main" id="{02748CA0-7907-1948-AA37-87C447D1B008}"/>
              </a:ext>
            </a:extLst>
          </p:cNvPr>
          <p:cNvGrpSpPr>
            <a:grpSpLocks/>
          </p:cNvGrpSpPr>
          <p:nvPr/>
        </p:nvGrpSpPr>
        <p:grpSpPr bwMode="auto">
          <a:xfrm>
            <a:off x="1676401" y="1050925"/>
            <a:ext cx="5973763" cy="5486400"/>
            <a:chOff x="96" y="662"/>
            <a:chExt cx="3763" cy="3456"/>
          </a:xfrm>
        </p:grpSpPr>
        <p:pic>
          <p:nvPicPr>
            <p:cNvPr id="78862" name="Picture 37" descr="getDNA_page">
              <a:extLst>
                <a:ext uri="{FF2B5EF4-FFF2-40B4-BE49-F238E27FC236}">
                  <a16:creationId xmlns:a16="http://schemas.microsoft.com/office/drawing/2014/main" id="{57455A06-5DC3-F849-9FB9-D65F232E8B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 y="1679"/>
              <a:ext cx="3763" cy="2439"/>
            </a:xfrm>
            <a:prstGeom prst="rect">
              <a:avLst/>
            </a:prstGeom>
            <a:noFill/>
            <a:ln w="9525">
              <a:solidFill>
                <a:srgbClr val="100200"/>
              </a:solidFill>
              <a:miter lim="800000"/>
              <a:headEnd/>
              <a:tailEnd/>
            </a:ln>
            <a:extLst>
              <a:ext uri="{909E8E84-426E-40DD-AFC4-6F175D3DCCD1}">
                <a14:hiddenFill xmlns:a14="http://schemas.microsoft.com/office/drawing/2010/main">
                  <a:solidFill>
                    <a:srgbClr val="FFFFFF"/>
                  </a:solidFill>
                </a14:hiddenFill>
              </a:ext>
            </a:extLst>
          </p:spPr>
        </p:pic>
        <p:grpSp>
          <p:nvGrpSpPr>
            <p:cNvPr id="78863" name="Group 38">
              <a:extLst>
                <a:ext uri="{FF2B5EF4-FFF2-40B4-BE49-F238E27FC236}">
                  <a16:creationId xmlns:a16="http://schemas.microsoft.com/office/drawing/2014/main" id="{09C10183-541E-3445-93B8-7B408E1DDD34}"/>
                </a:ext>
              </a:extLst>
            </p:cNvPr>
            <p:cNvGrpSpPr>
              <a:grpSpLocks/>
            </p:cNvGrpSpPr>
            <p:nvPr/>
          </p:nvGrpSpPr>
          <p:grpSpPr bwMode="auto">
            <a:xfrm>
              <a:off x="2543" y="662"/>
              <a:ext cx="248" cy="1267"/>
              <a:chOff x="1267" y="605"/>
              <a:chExt cx="248" cy="1267"/>
            </a:xfrm>
          </p:grpSpPr>
          <p:sp>
            <p:nvSpPr>
              <p:cNvPr id="78864" name="Rectangle 39">
                <a:extLst>
                  <a:ext uri="{FF2B5EF4-FFF2-40B4-BE49-F238E27FC236}">
                    <a16:creationId xmlns:a16="http://schemas.microsoft.com/office/drawing/2014/main" id="{96E1D032-E659-CD48-A1C7-9D47175CBB4B}"/>
                  </a:ext>
                </a:extLst>
              </p:cNvPr>
              <p:cNvSpPr>
                <a:spLocks noChangeArrowheads="1"/>
              </p:cNvSpPr>
              <p:nvPr/>
            </p:nvSpPr>
            <p:spPr bwMode="auto">
              <a:xfrm>
                <a:off x="1291" y="605"/>
                <a:ext cx="207" cy="189"/>
              </a:xfrm>
              <a:prstGeom prst="rect">
                <a:avLst/>
              </a:prstGeom>
              <a:noFill/>
              <a:ln w="3810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sp>
            <p:nvSpPr>
              <p:cNvPr id="78865" name="AutoShape 40">
                <a:extLst>
                  <a:ext uri="{FF2B5EF4-FFF2-40B4-BE49-F238E27FC236}">
                    <a16:creationId xmlns:a16="http://schemas.microsoft.com/office/drawing/2014/main" id="{83CB8FFC-C629-0C41-8E70-7AA88A09F572}"/>
                  </a:ext>
                </a:extLst>
              </p:cNvPr>
              <p:cNvSpPr>
                <a:spLocks noChangeArrowheads="1"/>
              </p:cNvSpPr>
              <p:nvPr/>
            </p:nvSpPr>
            <p:spPr bwMode="auto">
              <a:xfrm>
                <a:off x="1267" y="778"/>
                <a:ext cx="248" cy="1094"/>
              </a:xfrm>
              <a:prstGeom prst="downArrow">
                <a:avLst>
                  <a:gd name="adj1" fmla="val 50000"/>
                  <a:gd name="adj2" fmla="val 110282"/>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grpSp>
      </p:grpSp>
      <p:grpSp>
        <p:nvGrpSpPr>
          <p:cNvPr id="4" name="Group 52">
            <a:extLst>
              <a:ext uri="{FF2B5EF4-FFF2-40B4-BE49-F238E27FC236}">
                <a16:creationId xmlns:a16="http://schemas.microsoft.com/office/drawing/2014/main" id="{5FD495A5-E959-9C44-AD97-AE334C8CA221}"/>
              </a:ext>
            </a:extLst>
          </p:cNvPr>
          <p:cNvGrpSpPr>
            <a:grpSpLocks/>
          </p:cNvGrpSpPr>
          <p:nvPr/>
        </p:nvGrpSpPr>
        <p:grpSpPr bwMode="auto">
          <a:xfrm>
            <a:off x="2346325" y="3429000"/>
            <a:ext cx="6400800" cy="3074988"/>
            <a:chOff x="518" y="2160"/>
            <a:chExt cx="4032" cy="1937"/>
          </a:xfrm>
        </p:grpSpPr>
        <p:pic>
          <p:nvPicPr>
            <p:cNvPr id="78858" name="Picture 46" descr="extended_case">
              <a:extLst>
                <a:ext uri="{FF2B5EF4-FFF2-40B4-BE49-F238E27FC236}">
                  <a16:creationId xmlns:a16="http://schemas.microsoft.com/office/drawing/2014/main" id="{CBBBECDB-C96A-654A-88AE-0A5E7F717C2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01" y="2160"/>
              <a:ext cx="2649" cy="1937"/>
            </a:xfrm>
            <a:prstGeom prst="rect">
              <a:avLst/>
            </a:prstGeom>
            <a:noFill/>
            <a:ln w="9525">
              <a:solidFill>
                <a:srgbClr val="100200"/>
              </a:solidFill>
              <a:miter lim="800000"/>
              <a:headEnd/>
              <a:tailEnd/>
            </a:ln>
            <a:extLst>
              <a:ext uri="{909E8E84-426E-40DD-AFC4-6F175D3DCCD1}">
                <a14:hiddenFill xmlns:a14="http://schemas.microsoft.com/office/drawing/2010/main">
                  <a:solidFill>
                    <a:srgbClr val="FFFFFF"/>
                  </a:solidFill>
                </a14:hiddenFill>
              </a:ext>
            </a:extLst>
          </p:spPr>
        </p:pic>
        <p:grpSp>
          <p:nvGrpSpPr>
            <p:cNvPr id="78859" name="Group 47">
              <a:extLst>
                <a:ext uri="{FF2B5EF4-FFF2-40B4-BE49-F238E27FC236}">
                  <a16:creationId xmlns:a16="http://schemas.microsoft.com/office/drawing/2014/main" id="{6799E677-0257-EE4F-AE24-38EEF41C9FD5}"/>
                </a:ext>
              </a:extLst>
            </p:cNvPr>
            <p:cNvGrpSpPr>
              <a:grpSpLocks/>
            </p:cNvGrpSpPr>
            <p:nvPr/>
          </p:nvGrpSpPr>
          <p:grpSpPr bwMode="auto">
            <a:xfrm>
              <a:off x="518" y="3830"/>
              <a:ext cx="1440" cy="116"/>
              <a:chOff x="518" y="3830"/>
              <a:chExt cx="1440" cy="116"/>
            </a:xfrm>
          </p:grpSpPr>
          <p:sp>
            <p:nvSpPr>
              <p:cNvPr id="78860" name="Rectangle 48">
                <a:extLst>
                  <a:ext uri="{FF2B5EF4-FFF2-40B4-BE49-F238E27FC236}">
                    <a16:creationId xmlns:a16="http://schemas.microsoft.com/office/drawing/2014/main" id="{D0F2CD1D-CD23-F844-8AFE-36D5C4CE65FC}"/>
                  </a:ext>
                </a:extLst>
              </p:cNvPr>
              <p:cNvSpPr>
                <a:spLocks noChangeArrowheads="1"/>
              </p:cNvSpPr>
              <p:nvPr/>
            </p:nvSpPr>
            <p:spPr bwMode="auto">
              <a:xfrm>
                <a:off x="518" y="3830"/>
                <a:ext cx="807" cy="116"/>
              </a:xfrm>
              <a:prstGeom prst="rect">
                <a:avLst/>
              </a:prstGeom>
              <a:noFill/>
              <a:ln w="3810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sp>
            <p:nvSpPr>
              <p:cNvPr id="78861" name="AutoShape 49">
                <a:extLst>
                  <a:ext uri="{FF2B5EF4-FFF2-40B4-BE49-F238E27FC236}">
                    <a16:creationId xmlns:a16="http://schemas.microsoft.com/office/drawing/2014/main" id="{516EEB53-B84D-2849-9FB6-D3314DDF4C67}"/>
                  </a:ext>
                </a:extLst>
              </p:cNvPr>
              <p:cNvSpPr>
                <a:spLocks noChangeArrowheads="1"/>
              </p:cNvSpPr>
              <p:nvPr/>
            </p:nvSpPr>
            <p:spPr bwMode="auto">
              <a:xfrm>
                <a:off x="1325" y="3830"/>
                <a:ext cx="633" cy="115"/>
              </a:xfrm>
              <a:prstGeom prst="rightArrow">
                <a:avLst>
                  <a:gd name="adj1" fmla="val 50000"/>
                  <a:gd name="adj2" fmla="val 137609"/>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grpSp>
      </p:grpSp>
      <p:pic>
        <p:nvPicPr>
          <p:cNvPr id="1058866" name="Picture 50" descr="extended_output">
            <a:extLst>
              <a:ext uri="{FF2B5EF4-FFF2-40B4-BE49-F238E27FC236}">
                <a16:creationId xmlns:a16="http://schemas.microsoft.com/office/drawing/2014/main" id="{55FDECCF-D6EB-F243-AB99-3A0892193B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78726" y="3521076"/>
            <a:ext cx="2906713" cy="2925763"/>
          </a:xfrm>
          <a:prstGeom prst="rect">
            <a:avLst/>
          </a:prstGeom>
          <a:noFill/>
          <a:ln w="9525">
            <a:solidFill>
              <a:srgbClr val="100200"/>
            </a:solidFill>
            <a:miter lim="800000"/>
            <a:headEnd/>
            <a:tailEnd/>
          </a:ln>
          <a:extLst>
            <a:ext uri="{909E8E84-426E-40DD-AFC4-6F175D3DCCD1}">
              <a14:hiddenFill xmlns:a14="http://schemas.microsoft.com/office/drawing/2010/main">
                <a:solidFill>
                  <a:srgbClr val="FFFFFF"/>
                </a:solidFill>
              </a14:hiddenFill>
            </a:ext>
          </a:extLst>
        </p:spPr>
      </p:pic>
      <p:grpSp>
        <p:nvGrpSpPr>
          <p:cNvPr id="6" name="Group 59">
            <a:extLst>
              <a:ext uri="{FF2B5EF4-FFF2-40B4-BE49-F238E27FC236}">
                <a16:creationId xmlns:a16="http://schemas.microsoft.com/office/drawing/2014/main" id="{7BCF8EDE-52AD-EF44-BA39-F09066430CA1}"/>
              </a:ext>
            </a:extLst>
          </p:cNvPr>
          <p:cNvGrpSpPr>
            <a:grpSpLocks/>
          </p:cNvGrpSpPr>
          <p:nvPr/>
        </p:nvGrpSpPr>
        <p:grpSpPr bwMode="auto">
          <a:xfrm>
            <a:off x="6735763" y="4572000"/>
            <a:ext cx="1460500" cy="190500"/>
            <a:chOff x="3283" y="2880"/>
            <a:chExt cx="920" cy="120"/>
          </a:xfrm>
        </p:grpSpPr>
        <p:sp>
          <p:nvSpPr>
            <p:cNvPr id="78856" name="Rectangle 53">
              <a:extLst>
                <a:ext uri="{FF2B5EF4-FFF2-40B4-BE49-F238E27FC236}">
                  <a16:creationId xmlns:a16="http://schemas.microsoft.com/office/drawing/2014/main" id="{3EA2DCFE-D42E-6145-833A-860164CBEB53}"/>
                </a:ext>
              </a:extLst>
            </p:cNvPr>
            <p:cNvSpPr>
              <a:spLocks noChangeArrowheads="1"/>
            </p:cNvSpPr>
            <p:nvPr/>
          </p:nvSpPr>
          <p:spPr bwMode="auto">
            <a:xfrm>
              <a:off x="3283" y="2880"/>
              <a:ext cx="288" cy="117"/>
            </a:xfrm>
            <a:prstGeom prst="rect">
              <a:avLst/>
            </a:prstGeom>
            <a:noFill/>
            <a:ln w="3810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sp>
          <p:nvSpPr>
            <p:cNvPr id="78857" name="AutoShape 58">
              <a:extLst>
                <a:ext uri="{FF2B5EF4-FFF2-40B4-BE49-F238E27FC236}">
                  <a16:creationId xmlns:a16="http://schemas.microsoft.com/office/drawing/2014/main" id="{65BBCDDD-FCA6-DA41-8DC1-7A5E5692CBA2}"/>
                </a:ext>
              </a:extLst>
            </p:cNvPr>
            <p:cNvSpPr>
              <a:spLocks noChangeArrowheads="1"/>
            </p:cNvSpPr>
            <p:nvPr/>
          </p:nvSpPr>
          <p:spPr bwMode="auto">
            <a:xfrm>
              <a:off x="3570" y="2885"/>
              <a:ext cx="633" cy="115"/>
            </a:xfrm>
            <a:prstGeom prst="rightArrow">
              <a:avLst>
                <a:gd name="adj1" fmla="val 50000"/>
                <a:gd name="adj2" fmla="val 137609"/>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grpSp>
    </p:spTree>
    <p:extLst>
      <p:ext uri="{BB962C8B-B14F-4D97-AF65-F5344CB8AC3E}">
        <p14:creationId xmlns:p14="http://schemas.microsoft.com/office/powerpoint/2010/main" val="817200780"/>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58848">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58848">
                                            <p:txEl>
                                              <p:pRg st="2" end="2"/>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10588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8848"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897" name="Picture 15" descr="homepage_12_06blat">
            <a:extLst>
              <a:ext uri="{FF2B5EF4-FFF2-40B4-BE49-F238E27FC236}">
                <a16:creationId xmlns:a16="http://schemas.microsoft.com/office/drawing/2014/main" id="{3C38F719-F8EE-A548-89D3-F0FD7D2F8E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784226"/>
            <a:ext cx="7037388" cy="37877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80898" name="Rectangle 3">
            <a:extLst>
              <a:ext uri="{FF2B5EF4-FFF2-40B4-BE49-F238E27FC236}">
                <a16:creationId xmlns:a16="http://schemas.microsoft.com/office/drawing/2014/main" id="{6A6765B9-44DD-4341-A370-1442E70395D5}"/>
              </a:ext>
            </a:extLst>
          </p:cNvPr>
          <p:cNvSpPr>
            <a:spLocks noGrp="1" noRot="1" noChangeArrowheads="1"/>
          </p:cNvSpPr>
          <p:nvPr>
            <p:ph type="title"/>
          </p:nvPr>
        </p:nvSpPr>
        <p:spPr>
          <a:xfrm>
            <a:off x="635000" y="-90488"/>
            <a:ext cx="10515600" cy="668337"/>
          </a:xfrm>
        </p:spPr>
        <p:txBody>
          <a:bodyPr/>
          <a:lstStyle/>
          <a:p>
            <a:pPr eaLnBrk="1" hangingPunct="1"/>
            <a:r>
              <a:rPr lang="en-US" altLang="en-US" sz="2800" dirty="0">
                <a:ea typeface="ＭＳ Ｐゴシック" panose="020B0600070205080204" pitchFamily="34" charset="-128"/>
              </a:rPr>
              <a:t>Accessing the BLAT tool</a:t>
            </a:r>
          </a:p>
        </p:txBody>
      </p:sp>
      <p:sp>
        <p:nvSpPr>
          <p:cNvPr id="1298441" name="Rectangle 9">
            <a:extLst>
              <a:ext uri="{FF2B5EF4-FFF2-40B4-BE49-F238E27FC236}">
                <a16:creationId xmlns:a16="http://schemas.microsoft.com/office/drawing/2014/main" id="{33725F21-1205-4047-BF6A-C354F27215B1}"/>
              </a:ext>
            </a:extLst>
          </p:cNvPr>
          <p:cNvSpPr>
            <a:spLocks noGrp="1" noRot="1" noChangeArrowheads="1"/>
          </p:cNvSpPr>
          <p:nvPr>
            <p:ph type="body" idx="1"/>
          </p:nvPr>
        </p:nvSpPr>
        <p:spPr>
          <a:xfrm>
            <a:off x="2452689" y="4983163"/>
            <a:ext cx="7666037" cy="1782762"/>
          </a:xfrm>
        </p:spPr>
        <p:txBody>
          <a:bodyPr/>
          <a:lstStyle/>
          <a:p>
            <a:pPr eaLnBrk="1" hangingPunct="1"/>
            <a:r>
              <a:rPr lang="en-US" altLang="en-US">
                <a:ea typeface="ＭＳ Ｐゴシック" panose="020B0600070205080204" pitchFamily="34" charset="-128"/>
              </a:rPr>
              <a:t>Rapid searches by INDEXING the entire genome</a:t>
            </a:r>
          </a:p>
          <a:p>
            <a:pPr eaLnBrk="1" hangingPunct="1"/>
            <a:r>
              <a:rPr lang="en-US" altLang="en-US">
                <a:ea typeface="ＭＳ Ｐゴシック" panose="020B0600070205080204" pitchFamily="34" charset="-128"/>
              </a:rPr>
              <a:t>Works best with high similarity matches</a:t>
            </a:r>
          </a:p>
          <a:p>
            <a:pPr lvl="1" eaLnBrk="1" hangingPunct="1"/>
            <a:r>
              <a:rPr lang="en-US" altLang="en-US" sz="2000">
                <a:latin typeface="Arial" panose="020B0604020202020204" pitchFamily="34" charset="0"/>
                <a:ea typeface="ＭＳ Ｐゴシック" panose="020B0600070205080204" pitchFamily="34" charset="-128"/>
              </a:rPr>
              <a:t>Kent, WJ. </a:t>
            </a:r>
            <a:r>
              <a:rPr lang="en-US" altLang="en-US" sz="2000" i="1">
                <a:latin typeface="Arial" panose="020B0604020202020204" pitchFamily="34" charset="0"/>
                <a:ea typeface="ＭＳ Ｐゴシック" panose="020B0600070205080204" pitchFamily="34" charset="-128"/>
              </a:rPr>
              <a:t>Genome Res</a:t>
            </a:r>
            <a:r>
              <a:rPr lang="en-US" altLang="en-US" sz="2000">
                <a:latin typeface="Arial" panose="020B0604020202020204" pitchFamily="34" charset="0"/>
                <a:ea typeface="ＭＳ Ｐゴシック" panose="020B0600070205080204" pitchFamily="34" charset="-128"/>
              </a:rPr>
              <a:t>. 2002. 12:656</a:t>
            </a:r>
          </a:p>
        </p:txBody>
      </p:sp>
      <p:sp>
        <p:nvSpPr>
          <p:cNvPr id="80900" name="Rectangle 4">
            <a:extLst>
              <a:ext uri="{FF2B5EF4-FFF2-40B4-BE49-F238E27FC236}">
                <a16:creationId xmlns:a16="http://schemas.microsoft.com/office/drawing/2014/main" id="{6463D0B9-27CF-1D41-9036-C29BFBDA3209}"/>
              </a:ext>
            </a:extLst>
          </p:cNvPr>
          <p:cNvSpPr>
            <a:spLocks noChangeArrowheads="1"/>
          </p:cNvSpPr>
          <p:nvPr/>
        </p:nvSpPr>
        <p:spPr bwMode="auto">
          <a:xfrm>
            <a:off x="2987675" y="1235075"/>
            <a:ext cx="457200" cy="304800"/>
          </a:xfrm>
          <a:prstGeom prst="rect">
            <a:avLst/>
          </a:prstGeom>
          <a:noFill/>
          <a:ln w="57150">
            <a:solidFill>
              <a:srgbClr val="FF33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sp>
        <p:nvSpPr>
          <p:cNvPr id="80901" name="Rectangle 5">
            <a:extLst>
              <a:ext uri="{FF2B5EF4-FFF2-40B4-BE49-F238E27FC236}">
                <a16:creationId xmlns:a16="http://schemas.microsoft.com/office/drawing/2014/main" id="{7422663B-1FA4-2A43-977A-53E73A0FA7A4}"/>
              </a:ext>
            </a:extLst>
          </p:cNvPr>
          <p:cNvSpPr>
            <a:spLocks noChangeArrowheads="1"/>
          </p:cNvSpPr>
          <p:nvPr/>
        </p:nvSpPr>
        <p:spPr bwMode="auto">
          <a:xfrm>
            <a:off x="2057400" y="2422525"/>
            <a:ext cx="838200" cy="304800"/>
          </a:xfrm>
          <a:prstGeom prst="rect">
            <a:avLst/>
          </a:prstGeom>
          <a:noFill/>
          <a:ln w="57150">
            <a:solidFill>
              <a:srgbClr val="FF33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sp>
        <p:nvSpPr>
          <p:cNvPr id="80902" name="Text Box 6">
            <a:extLst>
              <a:ext uri="{FF2B5EF4-FFF2-40B4-BE49-F238E27FC236}">
                <a16:creationId xmlns:a16="http://schemas.microsoft.com/office/drawing/2014/main" id="{37FEE912-E9BD-D14C-BB8A-0261472612DB}"/>
              </a:ext>
            </a:extLst>
          </p:cNvPr>
          <p:cNvSpPr txBox="1">
            <a:spLocks noChangeArrowheads="1"/>
          </p:cNvSpPr>
          <p:nvPr/>
        </p:nvSpPr>
        <p:spPr bwMode="auto">
          <a:xfrm>
            <a:off x="2530475" y="4525964"/>
            <a:ext cx="7073900"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eaLnBrk="1" hangingPunct="1">
              <a:spcBef>
                <a:spcPct val="0"/>
              </a:spcBef>
              <a:buClrTx/>
              <a:buSzTx/>
              <a:buFontTx/>
              <a:buNone/>
            </a:pPr>
            <a:r>
              <a:rPr lang="en-US" altLang="en-US" sz="3200" b="1">
                <a:solidFill>
                  <a:srgbClr val="100200"/>
                </a:solidFill>
              </a:rPr>
              <a:t>BLAT =  </a:t>
            </a:r>
            <a:r>
              <a:rPr lang="en-US" altLang="en-US" sz="3200" b="1" u="sng">
                <a:solidFill>
                  <a:srgbClr val="100200"/>
                </a:solidFill>
              </a:rPr>
              <a:t>B</a:t>
            </a:r>
            <a:r>
              <a:rPr lang="en-US" altLang="en-US" sz="3200" b="1">
                <a:solidFill>
                  <a:srgbClr val="100200"/>
                </a:solidFill>
              </a:rPr>
              <a:t>LAST-</a:t>
            </a:r>
            <a:r>
              <a:rPr lang="en-US" altLang="en-US" sz="3200" b="1" u="sng">
                <a:solidFill>
                  <a:srgbClr val="100200"/>
                </a:solidFill>
              </a:rPr>
              <a:t>l</a:t>
            </a:r>
            <a:r>
              <a:rPr lang="en-US" altLang="en-US" sz="3200" b="1">
                <a:solidFill>
                  <a:srgbClr val="100200"/>
                </a:solidFill>
              </a:rPr>
              <a:t>ike </a:t>
            </a:r>
            <a:r>
              <a:rPr lang="en-US" altLang="en-US" sz="3200" b="1" u="sng">
                <a:solidFill>
                  <a:srgbClr val="100200"/>
                </a:solidFill>
              </a:rPr>
              <a:t>A</a:t>
            </a:r>
            <a:r>
              <a:rPr lang="en-US" altLang="en-US" sz="3200" b="1">
                <a:solidFill>
                  <a:srgbClr val="100200"/>
                </a:solidFill>
              </a:rPr>
              <a:t>lignment </a:t>
            </a:r>
            <a:r>
              <a:rPr lang="en-US" altLang="en-US" sz="3200" b="1" u="sng">
                <a:solidFill>
                  <a:srgbClr val="100200"/>
                </a:solidFill>
              </a:rPr>
              <a:t>T</a:t>
            </a:r>
            <a:r>
              <a:rPr lang="en-US" altLang="en-US" sz="3200" b="1">
                <a:solidFill>
                  <a:srgbClr val="100200"/>
                </a:solidFill>
              </a:rPr>
              <a:t>ool</a:t>
            </a:r>
            <a:endParaRPr lang="en-US" altLang="en-US">
              <a:solidFill>
                <a:srgbClr val="100200"/>
              </a:solidFill>
            </a:endParaRPr>
          </a:p>
        </p:txBody>
      </p:sp>
      <p:sp>
        <p:nvSpPr>
          <p:cNvPr id="1298446" name="Rectangle 14">
            <a:extLst>
              <a:ext uri="{FF2B5EF4-FFF2-40B4-BE49-F238E27FC236}">
                <a16:creationId xmlns:a16="http://schemas.microsoft.com/office/drawing/2014/main" id="{94FE5D2A-293F-0C43-8575-2424275AE3F6}"/>
              </a:ext>
            </a:extLst>
          </p:cNvPr>
          <p:cNvSpPr>
            <a:spLocks noChangeArrowheads="1"/>
          </p:cNvSpPr>
          <p:nvPr/>
        </p:nvSpPr>
        <p:spPr bwMode="auto">
          <a:xfrm>
            <a:off x="7467600" y="1235075"/>
            <a:ext cx="952500" cy="304800"/>
          </a:xfrm>
          <a:prstGeom prst="rect">
            <a:avLst/>
          </a:prstGeom>
          <a:noFill/>
          <a:ln w="57150">
            <a:solidFill>
              <a:srgbClr val="FF33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endParaRPr lang="en-US" altLang="en-US" sz="2000">
              <a:solidFill>
                <a:srgbClr val="F6FFFF"/>
              </a:solidFill>
              <a:latin typeface="Palatino Linotype" panose="02040502050505030304" pitchFamily="18" charset="0"/>
            </a:endParaRPr>
          </a:p>
        </p:txBody>
      </p:sp>
    </p:spTree>
    <p:extLst>
      <p:ext uri="{BB962C8B-B14F-4D97-AF65-F5344CB8AC3E}">
        <p14:creationId xmlns:p14="http://schemas.microsoft.com/office/powerpoint/2010/main" val="1913303705"/>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9844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98441">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98441">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984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8441" grpId="0" build="p"/>
      <p:bldP spid="1298446"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3">
            <a:extLst>
              <a:ext uri="{FF2B5EF4-FFF2-40B4-BE49-F238E27FC236}">
                <a16:creationId xmlns:a16="http://schemas.microsoft.com/office/drawing/2014/main" id="{8E892C36-AFAA-CE4A-B304-71E2AF633BE2}"/>
              </a:ext>
            </a:extLst>
          </p:cNvPr>
          <p:cNvSpPr>
            <a:spLocks noGrp="1" noRot="1" noChangeArrowheads="1"/>
          </p:cNvSpPr>
          <p:nvPr>
            <p:ph type="title"/>
          </p:nvPr>
        </p:nvSpPr>
        <p:spPr/>
        <p:txBody>
          <a:bodyPr/>
          <a:lstStyle/>
          <a:p>
            <a:pPr eaLnBrk="1" hangingPunct="1"/>
            <a:r>
              <a:rPr lang="en-US" altLang="en-US" sz="4800" dirty="0">
                <a:ea typeface="ＭＳ Ｐゴシック" panose="020B0600070205080204" pitchFamily="34" charset="-128"/>
              </a:rPr>
              <a:t>The Genome Browser Gateway</a:t>
            </a:r>
            <a:br>
              <a:rPr lang="en-US" altLang="en-US" sz="2800" dirty="0">
                <a:ea typeface="ＭＳ Ｐゴシック" panose="020B0600070205080204" pitchFamily="34" charset="-128"/>
              </a:rPr>
            </a:br>
            <a:endParaRPr lang="en-US" altLang="en-US" sz="2400" dirty="0">
              <a:ea typeface="ＭＳ Ｐゴシック" panose="020B0600070205080204" pitchFamily="34" charset="-128"/>
            </a:endParaRPr>
          </a:p>
        </p:txBody>
      </p:sp>
      <p:sp>
        <p:nvSpPr>
          <p:cNvPr id="89090" name="TextBox 7">
            <a:extLst>
              <a:ext uri="{FF2B5EF4-FFF2-40B4-BE49-F238E27FC236}">
                <a16:creationId xmlns:a16="http://schemas.microsoft.com/office/drawing/2014/main" id="{1267C4C4-8166-6F45-A1B3-66F6F876633D}"/>
              </a:ext>
            </a:extLst>
          </p:cNvPr>
          <p:cNvSpPr txBox="1">
            <a:spLocks noChangeArrowheads="1"/>
          </p:cNvSpPr>
          <p:nvPr/>
        </p:nvSpPr>
        <p:spPr bwMode="auto">
          <a:xfrm>
            <a:off x="1981200" y="1600201"/>
            <a:ext cx="82296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spcBef>
                <a:spcPct val="0"/>
              </a:spcBef>
              <a:buClrTx/>
              <a:buSzTx/>
              <a:buFontTx/>
              <a:buNone/>
            </a:pPr>
            <a:r>
              <a:rPr lang="en-US" altLang="en-US">
                <a:solidFill>
                  <a:srgbClr val="FF6600"/>
                </a:solidFill>
              </a:rPr>
              <a:t>Few points to note: </a:t>
            </a:r>
          </a:p>
        </p:txBody>
      </p:sp>
      <p:sp>
        <p:nvSpPr>
          <p:cNvPr id="9" name="TextBox 8">
            <a:extLst>
              <a:ext uri="{FF2B5EF4-FFF2-40B4-BE49-F238E27FC236}">
                <a16:creationId xmlns:a16="http://schemas.microsoft.com/office/drawing/2014/main" id="{E655BEC6-006F-944B-AF64-CFFDBD07C733}"/>
              </a:ext>
            </a:extLst>
          </p:cNvPr>
          <p:cNvSpPr txBox="1"/>
          <p:nvPr/>
        </p:nvSpPr>
        <p:spPr>
          <a:xfrm>
            <a:off x="2362200" y="2438400"/>
            <a:ext cx="7924800" cy="2677656"/>
          </a:xfrm>
          <a:prstGeom prst="rect">
            <a:avLst/>
          </a:prstGeom>
          <a:noFill/>
        </p:spPr>
        <p:txBody>
          <a:bodyPr>
            <a:spAutoFit/>
          </a:bodyPr>
          <a:lstStyle/>
          <a:p>
            <a:pPr>
              <a:defRPr/>
            </a:pPr>
            <a:r>
              <a:rPr lang="en-US" sz="2800" dirty="0">
                <a:ln>
                  <a:solidFill>
                    <a:srgbClr val="4F81BD"/>
                  </a:solidFill>
                </a:ln>
                <a:solidFill>
                  <a:srgbClr val="3E3E5C"/>
                </a:solidFill>
                <a:latin typeface="Arial"/>
              </a:rPr>
              <a:t>Always you can go back to </a:t>
            </a:r>
            <a:r>
              <a:rPr lang="en-US" sz="2800" dirty="0">
                <a:ln>
                  <a:solidFill>
                    <a:srgbClr val="4F81BD"/>
                  </a:solidFill>
                </a:ln>
                <a:solidFill>
                  <a:srgbClr val="FF0000"/>
                </a:solidFill>
                <a:latin typeface="Arial"/>
              </a:rPr>
              <a:t>DEFAULT</a:t>
            </a:r>
            <a:r>
              <a:rPr lang="en-US" sz="2800" dirty="0">
                <a:ln>
                  <a:solidFill>
                    <a:srgbClr val="4F81BD"/>
                  </a:solidFill>
                </a:ln>
                <a:solidFill>
                  <a:srgbClr val="3E3E5C"/>
                </a:solidFill>
                <a:latin typeface="Arial"/>
              </a:rPr>
              <a:t> viewer</a:t>
            </a:r>
          </a:p>
          <a:p>
            <a:pPr>
              <a:defRPr/>
            </a:pPr>
            <a:endParaRPr lang="en-US" sz="2800" dirty="0">
              <a:ln>
                <a:solidFill>
                  <a:srgbClr val="4F81BD"/>
                </a:solidFill>
              </a:ln>
              <a:solidFill>
                <a:srgbClr val="3E3E5C"/>
              </a:solidFill>
              <a:latin typeface="Arial"/>
            </a:endParaRPr>
          </a:p>
          <a:p>
            <a:pPr>
              <a:defRPr/>
            </a:pPr>
            <a:r>
              <a:rPr lang="en-US" sz="2800" dirty="0">
                <a:ln>
                  <a:solidFill>
                    <a:srgbClr val="4F81BD"/>
                  </a:solidFill>
                </a:ln>
                <a:solidFill>
                  <a:srgbClr val="3E3E5C"/>
                </a:solidFill>
                <a:latin typeface="Arial"/>
              </a:rPr>
              <a:t>The </a:t>
            </a:r>
            <a:r>
              <a:rPr lang="en-US" sz="2800" dirty="0">
                <a:ln>
                  <a:solidFill>
                    <a:srgbClr val="4F81BD"/>
                  </a:solidFill>
                </a:ln>
                <a:solidFill>
                  <a:srgbClr val="FF0000"/>
                </a:solidFill>
                <a:latin typeface="Arial"/>
              </a:rPr>
              <a:t>default viewer is a good starting point </a:t>
            </a:r>
            <a:r>
              <a:rPr lang="en-US" sz="2800" dirty="0">
                <a:ln>
                  <a:solidFill>
                    <a:srgbClr val="4F81BD"/>
                  </a:solidFill>
                </a:ln>
                <a:solidFill>
                  <a:srgbClr val="3E3E5C"/>
                </a:solidFill>
                <a:latin typeface="Arial"/>
              </a:rPr>
              <a:t>for a browser..</a:t>
            </a:r>
          </a:p>
          <a:p>
            <a:pPr>
              <a:defRPr/>
            </a:pPr>
            <a:endParaRPr lang="en-US" sz="2800" dirty="0">
              <a:ln>
                <a:solidFill>
                  <a:srgbClr val="4F81BD"/>
                </a:solidFill>
              </a:ln>
              <a:solidFill>
                <a:srgbClr val="3E3E5C"/>
              </a:solidFill>
              <a:latin typeface="Arial"/>
            </a:endParaRPr>
          </a:p>
          <a:p>
            <a:pPr>
              <a:defRPr/>
            </a:pPr>
            <a:r>
              <a:rPr lang="en-US" sz="2800" dirty="0">
                <a:ln>
                  <a:solidFill>
                    <a:srgbClr val="4F81BD"/>
                  </a:solidFill>
                </a:ln>
                <a:solidFill>
                  <a:srgbClr val="3E3E5C"/>
                </a:solidFill>
                <a:latin typeface="Arial"/>
              </a:rPr>
              <a:t>There are </a:t>
            </a:r>
            <a:r>
              <a:rPr lang="en-US" sz="2800" dirty="0">
                <a:ln>
                  <a:solidFill>
                    <a:srgbClr val="4F81BD"/>
                  </a:solidFill>
                </a:ln>
                <a:solidFill>
                  <a:srgbClr val="FF0000"/>
                </a:solidFill>
                <a:latin typeface="Arial"/>
              </a:rPr>
              <a:t>some simple rules</a:t>
            </a:r>
            <a:r>
              <a:rPr lang="en-US" sz="2800" dirty="0">
                <a:ln>
                  <a:solidFill>
                    <a:srgbClr val="4F81BD"/>
                  </a:solidFill>
                </a:ln>
                <a:solidFill>
                  <a:srgbClr val="3E3E5C"/>
                </a:solidFill>
                <a:latin typeface="Arial"/>
              </a:rPr>
              <a:t>…</a:t>
            </a:r>
          </a:p>
        </p:txBody>
      </p:sp>
    </p:spTree>
    <p:extLst>
      <p:ext uri="{BB962C8B-B14F-4D97-AF65-F5344CB8AC3E}">
        <p14:creationId xmlns:p14="http://schemas.microsoft.com/office/powerpoint/2010/main" val="278598115"/>
      </p:ext>
    </p:extLst>
  </p:cSld>
  <p:clrMapOvr>
    <a:masterClrMapping/>
  </p:clrMapOvr>
  <p:transition spd="med">
    <p:fade thruBlk="1"/>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a:extLst>
              <a:ext uri="{FF2B5EF4-FFF2-40B4-BE49-F238E27FC236}">
                <a16:creationId xmlns:a16="http://schemas.microsoft.com/office/drawing/2014/main" id="{8B5FC8B6-093D-8841-BDEF-C52228D9F12B}"/>
              </a:ext>
            </a:extLst>
          </p:cNvPr>
          <p:cNvSpPr>
            <a:spLocks noGrp="1" noRot="1" noChangeArrowheads="1"/>
          </p:cNvSpPr>
          <p:nvPr>
            <p:ph type="title"/>
          </p:nvPr>
        </p:nvSpPr>
        <p:spPr>
          <a:xfrm>
            <a:off x="152400" y="-122238"/>
            <a:ext cx="10515600" cy="1325563"/>
          </a:xfrm>
        </p:spPr>
        <p:txBody>
          <a:bodyPr/>
          <a:lstStyle/>
          <a:p>
            <a:pPr eaLnBrk="1" hangingPunct="1"/>
            <a:r>
              <a:rPr lang="en-US" altLang="en-US" dirty="0">
                <a:ea typeface="ＭＳ Ｐゴシック" panose="020B0600070205080204" pitchFamily="34" charset="-128"/>
              </a:rPr>
              <a:t>Genome Browser Database</a:t>
            </a:r>
          </a:p>
        </p:txBody>
      </p:sp>
      <p:sp>
        <p:nvSpPr>
          <p:cNvPr id="91152" name="AutoShape 5">
            <a:extLst>
              <a:ext uri="{FF2B5EF4-FFF2-40B4-BE49-F238E27FC236}">
                <a16:creationId xmlns:a16="http://schemas.microsoft.com/office/drawing/2014/main" id="{EC3479E0-965E-424C-BD1B-E13F83F112FE}"/>
              </a:ext>
            </a:extLst>
          </p:cNvPr>
          <p:cNvSpPr>
            <a:spLocks noChangeArrowheads="1"/>
          </p:cNvSpPr>
          <p:nvPr/>
        </p:nvSpPr>
        <p:spPr bwMode="auto">
          <a:xfrm>
            <a:off x="1676400" y="5486400"/>
            <a:ext cx="2971800" cy="838200"/>
          </a:xfrm>
          <a:prstGeom prst="wedgeRectCallout">
            <a:avLst>
              <a:gd name="adj1" fmla="val 44551"/>
              <a:gd name="adj2" fmla="val -106250"/>
            </a:avLst>
          </a:prstGeom>
          <a:solidFill>
            <a:schemeClr val="accent1"/>
          </a:solidFill>
          <a:ln w="38100">
            <a:solidFill>
              <a:srgbClr val="000000"/>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buClr>
                <a:srgbClr val="2F3F4F"/>
              </a:buClr>
              <a:buFont typeface="Wingdings" pitchFamily="2" charset="2"/>
              <a:buNone/>
            </a:pPr>
            <a:r>
              <a:rPr lang="en-US" altLang="en-US">
                <a:solidFill>
                  <a:srgbClr val="F6FFFF"/>
                </a:solidFill>
              </a:rPr>
              <a:t>Primary table:</a:t>
            </a:r>
            <a:br>
              <a:rPr lang="en-US" altLang="en-US">
                <a:solidFill>
                  <a:srgbClr val="F6FFFF"/>
                </a:solidFill>
              </a:rPr>
            </a:br>
            <a:r>
              <a:rPr lang="en-US" altLang="en-US">
                <a:solidFill>
                  <a:srgbClr val="F6FFFF"/>
                </a:solidFill>
              </a:rPr>
              <a:t> positions, names, etc.</a:t>
            </a:r>
          </a:p>
        </p:txBody>
      </p:sp>
      <p:grpSp>
        <p:nvGrpSpPr>
          <p:cNvPr id="3" name="Group 6">
            <a:extLst>
              <a:ext uri="{FF2B5EF4-FFF2-40B4-BE49-F238E27FC236}">
                <a16:creationId xmlns:a16="http://schemas.microsoft.com/office/drawing/2014/main" id="{CB2FF189-8BF7-754E-A171-1768A6BAF1C0}"/>
              </a:ext>
            </a:extLst>
          </p:cNvPr>
          <p:cNvGrpSpPr>
            <a:grpSpLocks/>
          </p:cNvGrpSpPr>
          <p:nvPr/>
        </p:nvGrpSpPr>
        <p:grpSpPr bwMode="auto">
          <a:xfrm>
            <a:off x="4800600" y="2790825"/>
            <a:ext cx="2209800" cy="2438400"/>
            <a:chOff x="2064" y="1728"/>
            <a:chExt cx="1392" cy="1536"/>
          </a:xfrm>
        </p:grpSpPr>
        <p:sp>
          <p:nvSpPr>
            <p:cNvPr id="91149" name="AutoShape 7">
              <a:extLst>
                <a:ext uri="{FF2B5EF4-FFF2-40B4-BE49-F238E27FC236}">
                  <a16:creationId xmlns:a16="http://schemas.microsoft.com/office/drawing/2014/main" id="{03932F70-9445-7E4D-88A7-466E3C974611}"/>
                </a:ext>
              </a:extLst>
            </p:cNvPr>
            <p:cNvSpPr>
              <a:spLocks noChangeArrowheads="1"/>
            </p:cNvSpPr>
            <p:nvPr/>
          </p:nvSpPr>
          <p:spPr bwMode="auto">
            <a:xfrm>
              <a:off x="2064" y="1728"/>
              <a:ext cx="1392" cy="1152"/>
            </a:xfrm>
            <a:prstGeom prst="flowChartMagneticDisk">
              <a:avLst/>
            </a:prstGeom>
            <a:solidFill>
              <a:schemeClr val="accent1"/>
            </a:solidFill>
            <a:ln w="9525">
              <a:solidFill>
                <a:schemeClr val="tx1"/>
              </a:solidFill>
              <a:round/>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800">
                  <a:solidFill>
                    <a:srgbClr val="F6FFFF"/>
                  </a:solidFill>
                </a:rPr>
                <a:t>Underlying</a:t>
              </a:r>
            </a:p>
            <a:p>
              <a:pPr algn="ctr" eaLnBrk="1" hangingPunct="1">
                <a:spcBef>
                  <a:spcPct val="0"/>
                </a:spcBef>
                <a:buClrTx/>
                <a:buSzTx/>
                <a:buFontTx/>
                <a:buNone/>
              </a:pPr>
              <a:r>
                <a:rPr lang="en-US" altLang="en-US" sz="1800">
                  <a:solidFill>
                    <a:srgbClr val="F6FFFF"/>
                  </a:solidFill>
                </a:rPr>
                <a:t>Database</a:t>
              </a:r>
            </a:p>
            <a:p>
              <a:pPr algn="ctr" eaLnBrk="1" hangingPunct="1">
                <a:spcBef>
                  <a:spcPct val="0"/>
                </a:spcBef>
                <a:buClrTx/>
                <a:buSzTx/>
                <a:buFontTx/>
                <a:buNone/>
              </a:pPr>
              <a:r>
                <a:rPr lang="en-US" altLang="en-US" sz="1800">
                  <a:solidFill>
                    <a:srgbClr val="F6FFFF"/>
                  </a:solidFill>
                </a:rPr>
                <a:t>(MySQL)</a:t>
              </a:r>
            </a:p>
          </p:txBody>
        </p:sp>
        <p:sp>
          <p:nvSpPr>
            <p:cNvPr id="91150" name="AutoShape 8">
              <a:extLst>
                <a:ext uri="{FF2B5EF4-FFF2-40B4-BE49-F238E27FC236}">
                  <a16:creationId xmlns:a16="http://schemas.microsoft.com/office/drawing/2014/main" id="{97316BE9-173D-AF4A-B7CE-2C5465446AF2}"/>
                </a:ext>
              </a:extLst>
            </p:cNvPr>
            <p:cNvSpPr>
              <a:spLocks noChangeArrowheads="1"/>
            </p:cNvSpPr>
            <p:nvPr/>
          </p:nvSpPr>
          <p:spPr bwMode="auto">
            <a:xfrm rot="5400000" flipH="1">
              <a:off x="2520" y="2808"/>
              <a:ext cx="528" cy="384"/>
            </a:xfrm>
            <a:prstGeom prst="rightArrow">
              <a:avLst>
                <a:gd name="adj1" fmla="val 50000"/>
                <a:gd name="adj2" fmla="val 34375"/>
              </a:avLst>
            </a:prstGeom>
            <a:solidFill>
              <a:schemeClr val="accent1"/>
            </a:solidFill>
            <a:ln w="9525">
              <a:solidFill>
                <a:schemeClr val="tx1"/>
              </a:solidFill>
              <a:miter lim="800000"/>
              <a:headEnd/>
              <a:tailEnd/>
            </a:ln>
          </p:spPr>
          <p:txBody>
            <a:bodyPr rot="10800000" vert="eaVert"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endParaRPr lang="en-US" altLang="en-US" sz="1800">
                <a:solidFill>
                  <a:srgbClr val="F6FFFF"/>
                </a:solidFill>
              </a:endParaRPr>
            </a:p>
          </p:txBody>
        </p:sp>
      </p:grpSp>
      <p:sp>
        <p:nvSpPr>
          <p:cNvPr id="91148" name="AutoShape 11">
            <a:extLst>
              <a:ext uri="{FF2B5EF4-FFF2-40B4-BE49-F238E27FC236}">
                <a16:creationId xmlns:a16="http://schemas.microsoft.com/office/drawing/2014/main" id="{E0D2AB96-4C02-1445-A241-EE386A1FCB4B}"/>
              </a:ext>
            </a:extLst>
          </p:cNvPr>
          <p:cNvSpPr>
            <a:spLocks noChangeArrowheads="1"/>
          </p:cNvSpPr>
          <p:nvPr/>
        </p:nvSpPr>
        <p:spPr bwMode="auto">
          <a:xfrm>
            <a:off x="7543800" y="5486401"/>
            <a:ext cx="2971800" cy="838200"/>
          </a:xfrm>
          <a:prstGeom prst="wedgeRectCallout">
            <a:avLst>
              <a:gd name="adj1" fmla="val -54273"/>
              <a:gd name="adj2" fmla="val -114394"/>
            </a:avLst>
          </a:prstGeom>
          <a:solidFill>
            <a:schemeClr val="accent1"/>
          </a:solidFill>
          <a:ln w="38100">
            <a:solidFill>
              <a:srgbClr val="000000"/>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buClr>
                <a:srgbClr val="2F3F4F"/>
              </a:buClr>
              <a:buFont typeface="Wingdings" pitchFamily="2" charset="2"/>
              <a:buNone/>
            </a:pPr>
            <a:r>
              <a:rPr lang="en-US" altLang="en-US">
                <a:solidFill>
                  <a:srgbClr val="F6FFFF"/>
                </a:solidFill>
              </a:rPr>
              <a:t>Auxiliary table:</a:t>
            </a:r>
            <a:br>
              <a:rPr lang="en-US" altLang="en-US">
                <a:solidFill>
                  <a:srgbClr val="F6FFFF"/>
                </a:solidFill>
              </a:rPr>
            </a:br>
            <a:r>
              <a:rPr lang="en-US" altLang="en-US">
                <a:solidFill>
                  <a:srgbClr val="F6FFFF"/>
                </a:solidFill>
              </a:rPr>
              <a:t> related data</a:t>
            </a:r>
          </a:p>
        </p:txBody>
      </p:sp>
      <p:grpSp>
        <p:nvGrpSpPr>
          <p:cNvPr id="5" name="Group 12">
            <a:extLst>
              <a:ext uri="{FF2B5EF4-FFF2-40B4-BE49-F238E27FC236}">
                <a16:creationId xmlns:a16="http://schemas.microsoft.com/office/drawing/2014/main" id="{35D32E54-8AEC-1A49-9CA9-A66DF1DFCE39}"/>
              </a:ext>
            </a:extLst>
          </p:cNvPr>
          <p:cNvGrpSpPr>
            <a:grpSpLocks/>
          </p:cNvGrpSpPr>
          <p:nvPr/>
        </p:nvGrpSpPr>
        <p:grpSpPr bwMode="auto">
          <a:xfrm>
            <a:off x="561975" y="957264"/>
            <a:ext cx="4419600" cy="3352800"/>
            <a:chOff x="192" y="624"/>
            <a:chExt cx="2784" cy="2112"/>
          </a:xfrm>
        </p:grpSpPr>
        <p:pic>
          <p:nvPicPr>
            <p:cNvPr id="91145" name="Picture 13" descr="browser_image">
              <a:extLst>
                <a:ext uri="{FF2B5EF4-FFF2-40B4-BE49-F238E27FC236}">
                  <a16:creationId xmlns:a16="http://schemas.microsoft.com/office/drawing/2014/main" id="{43661D47-7C1F-6E4A-B2DC-61C4539632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 y="624"/>
              <a:ext cx="1824" cy="2112"/>
            </a:xfrm>
            <a:prstGeom prst="rect">
              <a:avLst/>
            </a:prstGeom>
            <a:solidFill>
              <a:schemeClr val="accent1"/>
            </a:solidFill>
            <a:ln w="9525">
              <a:solidFill>
                <a:schemeClr val="accent1"/>
              </a:solidFill>
              <a:miter lim="800000"/>
              <a:headEnd/>
              <a:tailEnd/>
            </a:ln>
          </p:spPr>
        </p:pic>
        <p:sp>
          <p:nvSpPr>
            <p:cNvPr id="91146" name="AutoShape 14">
              <a:extLst>
                <a:ext uri="{FF2B5EF4-FFF2-40B4-BE49-F238E27FC236}">
                  <a16:creationId xmlns:a16="http://schemas.microsoft.com/office/drawing/2014/main" id="{31262617-109A-2349-992A-AF39B720FC72}"/>
                </a:ext>
              </a:extLst>
            </p:cNvPr>
            <p:cNvSpPr>
              <a:spLocks noChangeArrowheads="1"/>
            </p:cNvSpPr>
            <p:nvPr/>
          </p:nvSpPr>
          <p:spPr bwMode="auto">
            <a:xfrm flipH="1">
              <a:off x="1632" y="1344"/>
              <a:ext cx="1344" cy="384"/>
            </a:xfrm>
            <a:prstGeom prst="rightArrow">
              <a:avLst>
                <a:gd name="adj1" fmla="val 50000"/>
                <a:gd name="adj2" fmla="val 87500"/>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800" dirty="0">
                  <a:solidFill>
                    <a:srgbClr val="F6FFFF"/>
                  </a:solidFill>
                </a:rPr>
                <a:t>visualize</a:t>
              </a:r>
            </a:p>
          </p:txBody>
        </p:sp>
      </p:grpSp>
      <p:grpSp>
        <p:nvGrpSpPr>
          <p:cNvPr id="6" name="Group 15">
            <a:extLst>
              <a:ext uri="{FF2B5EF4-FFF2-40B4-BE49-F238E27FC236}">
                <a16:creationId xmlns:a16="http://schemas.microsoft.com/office/drawing/2014/main" id="{15B32BDC-9467-7B4A-9A2F-D9783A05F0C5}"/>
              </a:ext>
            </a:extLst>
          </p:cNvPr>
          <p:cNvGrpSpPr>
            <a:grpSpLocks/>
          </p:cNvGrpSpPr>
          <p:nvPr/>
        </p:nvGrpSpPr>
        <p:grpSpPr bwMode="auto">
          <a:xfrm>
            <a:off x="6303963" y="685801"/>
            <a:ext cx="3906838" cy="3624263"/>
            <a:chOff x="3155" y="432"/>
            <a:chExt cx="2461" cy="2283"/>
          </a:xfrm>
        </p:grpSpPr>
        <p:pic>
          <p:nvPicPr>
            <p:cNvPr id="91143" name="Picture 16" descr="snp_list">
              <a:extLst>
                <a:ext uri="{FF2B5EF4-FFF2-40B4-BE49-F238E27FC236}">
                  <a16:creationId xmlns:a16="http://schemas.microsoft.com/office/drawing/2014/main" id="{FCDD1FA8-3EED-A544-9B34-17B31E17A4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0" y="432"/>
              <a:ext cx="1956" cy="2283"/>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sp>
          <p:nvSpPr>
            <p:cNvPr id="91144" name="AutoShape 17">
              <a:extLst>
                <a:ext uri="{FF2B5EF4-FFF2-40B4-BE49-F238E27FC236}">
                  <a16:creationId xmlns:a16="http://schemas.microsoft.com/office/drawing/2014/main" id="{33C34110-3A14-BE48-B9CE-F92B83817BB0}"/>
                </a:ext>
              </a:extLst>
            </p:cNvPr>
            <p:cNvSpPr>
              <a:spLocks noChangeArrowheads="1"/>
            </p:cNvSpPr>
            <p:nvPr/>
          </p:nvSpPr>
          <p:spPr bwMode="auto">
            <a:xfrm>
              <a:off x="3155" y="1341"/>
              <a:ext cx="1440" cy="384"/>
            </a:xfrm>
            <a:prstGeom prst="rightArrow">
              <a:avLst>
                <a:gd name="adj1" fmla="val 50000"/>
                <a:gd name="adj2" fmla="val 93750"/>
              </a:avLst>
            </a:prstGeom>
            <a:solidFill>
              <a:schemeClr val="accent1"/>
            </a:solidFill>
            <a:ln w="9525">
              <a:solidFill>
                <a:schemeClr val="tx1"/>
              </a:solidFill>
              <a:miter lim="800000"/>
              <a:headEnd/>
              <a:tailEnd/>
            </a:ln>
          </p:spPr>
          <p:txBody>
            <a:bodyPr wrap="none" anchor="ctr"/>
            <a:lstStyle>
              <a:lvl1pPr>
                <a:spcBef>
                  <a:spcPct val="20000"/>
                </a:spcBef>
                <a:buClr>
                  <a:schemeClr val="hlink"/>
                </a:buClr>
                <a:buSzPct val="70000"/>
                <a:buFont typeface="Wingdings" pitchFamily="2" charset="2"/>
                <a:buChar char="n"/>
                <a:defRPr sz="2400">
                  <a:solidFill>
                    <a:srgbClr val="020202"/>
                  </a:solidFill>
                  <a:latin typeface="Arial" panose="020B0604020202020204" pitchFamily="34" charset="0"/>
                  <a:ea typeface="ＭＳ Ｐゴシック" panose="020B0600070205080204" pitchFamily="34" charset="-128"/>
                </a:defRPr>
              </a:lvl1pPr>
              <a:lvl2pPr marL="37931725" indent="-37474525">
                <a:spcBef>
                  <a:spcPct val="20000"/>
                </a:spcBef>
                <a:buClr>
                  <a:schemeClr val="accent2"/>
                </a:buClr>
                <a:buSzPct val="70000"/>
                <a:buFont typeface="Wingdings" pitchFamily="2" charset="2"/>
                <a:buChar char="n"/>
                <a:defRPr sz="2200">
                  <a:solidFill>
                    <a:srgbClr val="020202"/>
                  </a:solidFill>
                  <a:latin typeface="Palatino" pitchFamily="2" charset="77"/>
                  <a:ea typeface="ＭＳ Ｐゴシック" panose="020B0600070205080204" pitchFamily="34" charset="-128"/>
                </a:defRPr>
              </a:lvl2pPr>
              <a:lvl3pPr marL="1143000" indent="-228600">
                <a:spcBef>
                  <a:spcPct val="20000"/>
                </a:spcBef>
                <a:buClr>
                  <a:schemeClr val="tx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3pPr>
              <a:lvl4pPr marL="1600200" indent="-228600">
                <a:spcBef>
                  <a:spcPct val="20000"/>
                </a:spcBef>
                <a:buClr>
                  <a:schemeClr val="accent2"/>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4pPr>
              <a:lvl5pPr marL="2057400" indent="-228600">
                <a:spcBef>
                  <a:spcPct val="20000"/>
                </a:spcBef>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5pPr>
              <a:lvl6pPr marL="25146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6pPr>
              <a:lvl7pPr marL="29718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7pPr>
              <a:lvl8pPr marL="34290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8pPr>
              <a:lvl9pPr marL="3886200" indent="-228600" eaLnBrk="0" fontAlgn="base" hangingPunct="0">
                <a:spcBef>
                  <a:spcPct val="20000"/>
                </a:spcBef>
                <a:spcAft>
                  <a:spcPct val="0"/>
                </a:spcAft>
                <a:buClr>
                  <a:schemeClr val="hlink"/>
                </a:buClr>
                <a:buSzPct val="70000"/>
                <a:buFont typeface="Wingdings" pitchFamily="2" charset="2"/>
                <a:buChar char="n"/>
                <a:defRPr>
                  <a:solidFill>
                    <a:srgbClr val="020202"/>
                  </a:solidFill>
                  <a:latin typeface="Palatino" pitchFamily="2" charset="77"/>
                  <a:ea typeface="ＭＳ Ｐゴシック" panose="020B0600070205080204" pitchFamily="34" charset="-128"/>
                </a:defRPr>
              </a:lvl9pPr>
            </a:lstStyle>
            <a:p>
              <a:pPr algn="ctr" eaLnBrk="1" hangingPunct="1">
                <a:spcBef>
                  <a:spcPct val="0"/>
                </a:spcBef>
                <a:buClrTx/>
                <a:buSzTx/>
                <a:buFontTx/>
                <a:buNone/>
              </a:pPr>
              <a:r>
                <a:rPr lang="en-US" altLang="en-US" sz="1800" dirty="0">
                  <a:solidFill>
                    <a:srgbClr val="F6FFFF"/>
                  </a:solidFill>
                </a:rPr>
                <a:t>search &amp; download</a:t>
              </a:r>
            </a:p>
          </p:txBody>
        </p:sp>
      </p:grpSp>
    </p:spTree>
    <p:extLst>
      <p:ext uri="{BB962C8B-B14F-4D97-AF65-F5344CB8AC3E}">
        <p14:creationId xmlns:p14="http://schemas.microsoft.com/office/powerpoint/2010/main" val="1799541701"/>
      </p:ext>
    </p:extLst>
  </p:cSld>
  <p:clrMapOvr>
    <a:masterClrMapping/>
  </p:clrMapOvr>
  <p:transition spd="med">
    <p:fade thruBlk="1"/>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2">
            <a:extLst>
              <a:ext uri="{FF2B5EF4-FFF2-40B4-BE49-F238E27FC236}">
                <a16:creationId xmlns:a16="http://schemas.microsoft.com/office/drawing/2014/main" id="{DBBAAF38-B031-F04E-9253-416DA6E2AD40}"/>
              </a:ext>
            </a:extLst>
          </p:cNvPr>
          <p:cNvSpPr>
            <a:spLocks noGrp="1" noChangeArrowheads="1"/>
          </p:cNvSpPr>
          <p:nvPr>
            <p:ph type="title"/>
          </p:nvPr>
        </p:nvSpPr>
        <p:spPr>
          <a:xfrm>
            <a:off x="1992313" y="333376"/>
            <a:ext cx="7429500" cy="847725"/>
          </a:xfrm>
          <a:extLst>
            <a:ext uri="{FAA26D3D-D897-4be2-8F04-BA451C77F1D7}">
              <ma14:placeholderFlag xmlns="" xmlns:ma14="http://schemas.microsoft.com/office/mac/drawingml/2011/main" val="1"/>
            </a:ext>
          </a:extLst>
        </p:spPr>
        <p:txBody>
          <a:bodyPr/>
          <a:lstStyle/>
          <a:p>
            <a:pPr eaLnBrk="1" hangingPunct="1">
              <a:defRPr/>
            </a:pPr>
            <a:r>
              <a:rPr lang="da-DK" altLang="en-US"/>
              <a:t>BLAT genome Browser</a:t>
            </a:r>
            <a:endParaRPr lang="en-US" altLang="en-US"/>
          </a:p>
        </p:txBody>
      </p:sp>
      <p:pic>
        <p:nvPicPr>
          <p:cNvPr id="177156" name="Picture 4">
            <a:extLst>
              <a:ext uri="{FF2B5EF4-FFF2-40B4-BE49-F238E27FC236}">
                <a16:creationId xmlns:a16="http://schemas.microsoft.com/office/drawing/2014/main" id="{8C8CDBE3-B5A0-6749-BB58-49A5732BE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24609" r="14766" b="7382"/>
          <a:stretch>
            <a:fillRect/>
          </a:stretch>
        </p:blipFill>
        <p:spPr bwMode="auto">
          <a:xfrm>
            <a:off x="1919288" y="1125539"/>
            <a:ext cx="8362950" cy="5005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177157" name="Line 5">
            <a:extLst>
              <a:ext uri="{FF2B5EF4-FFF2-40B4-BE49-F238E27FC236}">
                <a16:creationId xmlns:a16="http://schemas.microsoft.com/office/drawing/2014/main" id="{D983E800-CDCA-1447-8BF9-8BE980D2B496}"/>
              </a:ext>
            </a:extLst>
          </p:cNvPr>
          <p:cNvSpPr>
            <a:spLocks noChangeShapeType="1"/>
          </p:cNvSpPr>
          <p:nvPr/>
        </p:nvSpPr>
        <p:spPr bwMode="auto">
          <a:xfrm flipV="1">
            <a:off x="3648075" y="3859214"/>
            <a:ext cx="431800" cy="433387"/>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GB">
              <a:solidFill>
                <a:srgbClr val="000000"/>
              </a:solidFill>
              <a:latin typeface="Times New Roman" charset="0"/>
            </a:endParaRPr>
          </a:p>
        </p:txBody>
      </p:sp>
      <p:sp>
        <p:nvSpPr>
          <p:cNvPr id="177158" name="Text Box 6">
            <a:extLst>
              <a:ext uri="{FF2B5EF4-FFF2-40B4-BE49-F238E27FC236}">
                <a16:creationId xmlns:a16="http://schemas.microsoft.com/office/drawing/2014/main" id="{450873CB-0098-0249-8CC0-BE4390C00134}"/>
              </a:ext>
            </a:extLst>
          </p:cNvPr>
          <p:cNvSpPr txBox="1">
            <a:spLocks noChangeArrowheads="1"/>
          </p:cNvSpPr>
          <p:nvPr/>
        </p:nvSpPr>
        <p:spPr bwMode="auto">
          <a:xfrm>
            <a:off x="2259013" y="4384675"/>
            <a:ext cx="330738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a:solidFill>
                  <a:srgbClr val="000000"/>
                </a:solidFill>
                <a:latin typeface="Times New Roman" charset="0"/>
              </a:rPr>
              <a:t>Using a protein or DNA sequence</a:t>
            </a:r>
          </a:p>
        </p:txBody>
      </p:sp>
    </p:spTree>
    <p:extLst>
      <p:ext uri="{BB962C8B-B14F-4D97-AF65-F5344CB8AC3E}">
        <p14:creationId xmlns:p14="http://schemas.microsoft.com/office/powerpoint/2010/main" val="927860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noChangeArrowheads="1"/>
          </p:cNvSpPr>
          <p:nvPr>
            <p:ph type="title"/>
          </p:nvPr>
        </p:nvSpPr>
        <p:spPr bwMode="auto">
          <a:xfrm>
            <a:off x="210065" y="63499"/>
            <a:ext cx="11981935" cy="6646219"/>
          </a:xfrm>
        </p:spPr>
        <p:txBody>
          <a:bodyPr vert="horz" wrap="square" lIns="91440" tIns="45720" rIns="91440" bIns="45720" numCol="1" rtlCol="0" anchor="ctr" anchorCtr="0" compatLnSpc="1">
            <a:prstTxWarp prst="textNoShape">
              <a:avLst/>
            </a:prstTxWarp>
            <a:normAutofit fontScale="90000"/>
          </a:bodyPr>
          <a:lstStyle/>
          <a:p>
            <a:r>
              <a:rPr lang="en-US" altLang="en-US" b="1" cap="none" dirty="0"/>
              <a:t>EMBL-EBI</a:t>
            </a:r>
            <a:br>
              <a:rPr lang="en-US" altLang="en-US" b="1" cap="none" dirty="0"/>
            </a:br>
            <a:r>
              <a:rPr lang="en-US" altLang="en-US" b="1" cap="none" dirty="0"/>
              <a:t> (important resource)</a:t>
            </a:r>
            <a:r>
              <a:rPr lang="en-US" altLang="en-US" cap="none" dirty="0"/>
              <a:t>…</a:t>
            </a:r>
            <a:br>
              <a:rPr lang="en-US" altLang="en-US" cap="none" dirty="0"/>
            </a:br>
            <a:br>
              <a:rPr lang="en-US" altLang="en-US" cap="none" dirty="0"/>
            </a:br>
            <a:r>
              <a:rPr lang="en-US" dirty="0">
                <a:solidFill>
                  <a:srgbClr val="FF0000"/>
                </a:solidFill>
              </a:rPr>
              <a:t>Release 141 </a:t>
            </a:r>
            <a:r>
              <a:rPr lang="en-US" dirty="0"/>
              <a:t>of ENA's assembled/annotated</a:t>
            </a:r>
            <a:br>
              <a:rPr lang="en-US" dirty="0"/>
            </a:br>
            <a:br>
              <a:rPr lang="en-US" dirty="0"/>
            </a:br>
            <a:r>
              <a:rPr lang="en-US" dirty="0"/>
              <a:t>size: ~261 M sequence entries </a:t>
            </a:r>
            <a:br>
              <a:rPr lang="en-US" dirty="0"/>
            </a:br>
            <a:r>
              <a:rPr lang="en-US" dirty="0"/>
              <a:t>           370 </a:t>
            </a:r>
            <a:r>
              <a:rPr lang="en-US" dirty="0" err="1"/>
              <a:t>Trilion</a:t>
            </a:r>
            <a:r>
              <a:rPr lang="en-US" dirty="0"/>
              <a:t> (10^9) nucleotides.</a:t>
            </a:r>
            <a:br>
              <a:rPr lang="en-US" dirty="0"/>
            </a:br>
            <a:br>
              <a:rPr lang="en-US" dirty="0"/>
            </a:br>
            <a:r>
              <a:rPr lang="en-US" dirty="0">
                <a:solidFill>
                  <a:srgbClr val="FF0000"/>
                </a:solidFill>
              </a:rPr>
              <a:t>distributed daily</a:t>
            </a:r>
            <a:br>
              <a:rPr lang="en-US" dirty="0">
                <a:solidFill>
                  <a:srgbClr val="FF0000"/>
                </a:solidFill>
              </a:rPr>
            </a:br>
            <a:br>
              <a:rPr lang="en-US" dirty="0">
                <a:solidFill>
                  <a:srgbClr val="FF0000"/>
                </a:solidFill>
              </a:rPr>
            </a:br>
            <a:r>
              <a:rPr lang="en-US" dirty="0">
                <a:solidFill>
                  <a:srgbClr val="FF0000"/>
                </a:solidFill>
              </a:rPr>
              <a:t>Called </a:t>
            </a:r>
            <a:r>
              <a:rPr lang="en-US" b="1" dirty="0">
                <a:solidFill>
                  <a:srgbClr val="FF0000"/>
                </a:solidFill>
              </a:rPr>
              <a:t>ENA</a:t>
            </a:r>
            <a:r>
              <a:rPr lang="en-US" dirty="0">
                <a:solidFill>
                  <a:srgbClr val="FF0000"/>
                </a:solidFill>
              </a:rPr>
              <a:t> (European Nucleotide Achieve) </a:t>
            </a:r>
            <a:br>
              <a:rPr lang="en-US" dirty="0"/>
            </a:br>
            <a:endParaRPr lang="en-US" altLang="en-US" sz="2800" dirty="0"/>
          </a:p>
        </p:txBody>
      </p:sp>
      <p:pic>
        <p:nvPicPr>
          <p:cNvPr id="3" name="Picture 2">
            <a:extLst>
              <a:ext uri="{FF2B5EF4-FFF2-40B4-BE49-F238E27FC236}">
                <a16:creationId xmlns:a16="http://schemas.microsoft.com/office/drawing/2014/main" id="{D9D11158-01C9-FE4A-87E2-27E843F0A15B}"/>
              </a:ext>
            </a:extLst>
          </p:cNvPr>
          <p:cNvPicPr>
            <a:picLocks noChangeAspect="1"/>
          </p:cNvPicPr>
          <p:nvPr/>
        </p:nvPicPr>
        <p:blipFill>
          <a:blip r:embed="rId3"/>
          <a:stretch>
            <a:fillRect/>
          </a:stretch>
        </p:blipFill>
        <p:spPr>
          <a:xfrm>
            <a:off x="6201032" y="63499"/>
            <a:ext cx="5664820" cy="161290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821108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2">
            <a:extLst>
              <a:ext uri="{FF2B5EF4-FFF2-40B4-BE49-F238E27FC236}">
                <a16:creationId xmlns:a16="http://schemas.microsoft.com/office/drawing/2014/main" id="{5073CB78-7332-FB4E-A103-BABF628A73D3}"/>
              </a:ext>
            </a:extLst>
          </p:cNvPr>
          <p:cNvSpPr>
            <a:spLocks noGrp="1" noChangeArrowheads="1"/>
          </p:cNvSpPr>
          <p:nvPr>
            <p:ph type="title"/>
          </p:nvPr>
        </p:nvSpPr>
        <p:spPr>
          <a:xfrm>
            <a:off x="2108200" y="260351"/>
            <a:ext cx="7429500" cy="847725"/>
          </a:xfrm>
          <a:extLst>
            <a:ext uri="{FAA26D3D-D897-4be2-8F04-BA451C77F1D7}">
              <ma14:placeholderFlag xmlns="" xmlns:ma14="http://schemas.microsoft.com/office/mac/drawingml/2011/main" val="1"/>
            </a:ext>
          </a:extLst>
        </p:spPr>
        <p:txBody>
          <a:bodyPr/>
          <a:lstStyle/>
          <a:p>
            <a:pPr eaLnBrk="1" hangingPunct="1">
              <a:defRPr/>
            </a:pPr>
            <a:r>
              <a:rPr lang="da-DK" altLang="en-US"/>
              <a:t>Blat genome Browser</a:t>
            </a:r>
            <a:endParaRPr lang="en-US" altLang="en-US"/>
          </a:p>
        </p:txBody>
      </p:sp>
      <p:pic>
        <p:nvPicPr>
          <p:cNvPr id="178180" name="Picture 4">
            <a:extLst>
              <a:ext uri="{FF2B5EF4-FFF2-40B4-BE49-F238E27FC236}">
                <a16:creationId xmlns:a16="http://schemas.microsoft.com/office/drawing/2014/main" id="{99BDE695-7AEE-5749-8375-945072C9A3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24609" r="11075" b="44296"/>
          <a:stretch>
            <a:fillRect/>
          </a:stretch>
        </p:blipFill>
        <p:spPr bwMode="auto">
          <a:xfrm>
            <a:off x="1703388" y="1009650"/>
            <a:ext cx="8674100" cy="2274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pic>
        <p:nvPicPr>
          <p:cNvPr id="178182" name="Picture 6">
            <a:extLst>
              <a:ext uri="{FF2B5EF4-FFF2-40B4-BE49-F238E27FC236}">
                <a16:creationId xmlns:a16="http://schemas.microsoft.com/office/drawing/2014/main" id="{0934C807-E4DC-BE46-9003-0E43633371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739" t="24609" r="7382" b="44296"/>
          <a:stretch>
            <a:fillRect/>
          </a:stretch>
        </p:blipFill>
        <p:spPr bwMode="auto">
          <a:xfrm>
            <a:off x="1631950" y="3459164"/>
            <a:ext cx="8961438" cy="227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178183" name="Line 7">
            <a:extLst>
              <a:ext uri="{FF2B5EF4-FFF2-40B4-BE49-F238E27FC236}">
                <a16:creationId xmlns:a16="http://schemas.microsoft.com/office/drawing/2014/main" id="{F3EEDE35-66EF-1746-966E-408A6B351E09}"/>
              </a:ext>
            </a:extLst>
          </p:cNvPr>
          <p:cNvSpPr>
            <a:spLocks noChangeShapeType="1"/>
          </p:cNvSpPr>
          <p:nvPr/>
        </p:nvSpPr>
        <p:spPr bwMode="auto">
          <a:xfrm flipV="1">
            <a:off x="2782888" y="2924176"/>
            <a:ext cx="0" cy="28892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GB">
              <a:solidFill>
                <a:srgbClr val="000000"/>
              </a:solidFill>
              <a:latin typeface="Times New Roman" charset="0"/>
            </a:endParaRPr>
          </a:p>
        </p:txBody>
      </p:sp>
    </p:spTree>
    <p:extLst>
      <p:ext uri="{BB962C8B-B14F-4D97-AF65-F5344CB8AC3E}">
        <p14:creationId xmlns:p14="http://schemas.microsoft.com/office/powerpoint/2010/main" val="324635344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781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6" name="Rectangle 2">
            <a:extLst>
              <a:ext uri="{FF2B5EF4-FFF2-40B4-BE49-F238E27FC236}">
                <a16:creationId xmlns:a16="http://schemas.microsoft.com/office/drawing/2014/main" id="{2545E000-0125-164B-AC67-C66A9A8B6A85}"/>
              </a:ext>
            </a:extLst>
          </p:cNvPr>
          <p:cNvSpPr>
            <a:spLocks noGrp="1" noChangeArrowheads="1"/>
          </p:cNvSpPr>
          <p:nvPr>
            <p:ph type="title"/>
          </p:nvPr>
        </p:nvSpPr>
        <p:spPr>
          <a:extLst>
            <a:ext uri="{FAA26D3D-D897-4be2-8F04-BA451C77F1D7}">
              <ma14:placeholderFlag xmlns="" xmlns:ma14="http://schemas.microsoft.com/office/mac/drawingml/2011/main" val="1"/>
            </a:ext>
          </a:extLst>
        </p:spPr>
        <p:txBody>
          <a:bodyPr/>
          <a:lstStyle/>
          <a:p>
            <a:pPr eaLnBrk="1" hangingPunct="1">
              <a:defRPr/>
            </a:pPr>
            <a:r>
              <a:rPr lang="da-DK" altLang="en-US" sz="2800"/>
              <a:t>BLAT genome Browser</a:t>
            </a:r>
            <a:br>
              <a:rPr lang="da-DK" altLang="en-US" sz="2800"/>
            </a:br>
            <a:r>
              <a:rPr lang="da-DK" altLang="en-US" sz="2800"/>
              <a:t>”Details”</a:t>
            </a:r>
            <a:endParaRPr lang="en-US" altLang="en-US" sz="2800"/>
          </a:p>
        </p:txBody>
      </p:sp>
      <p:pic>
        <p:nvPicPr>
          <p:cNvPr id="262147" name="Picture 3">
            <a:extLst>
              <a:ext uri="{FF2B5EF4-FFF2-40B4-BE49-F238E27FC236}">
                <a16:creationId xmlns:a16="http://schemas.microsoft.com/office/drawing/2014/main" id="{86F53140-AB12-C043-90C1-43851F54FE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739" t="39375" r="7382" b="14766"/>
          <a:stretch>
            <a:fillRect/>
          </a:stretch>
        </p:blipFill>
        <p:spPr bwMode="auto">
          <a:xfrm>
            <a:off x="1706564" y="2349500"/>
            <a:ext cx="8961437" cy="3354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262148" name="Text Box 4">
            <a:extLst>
              <a:ext uri="{FF2B5EF4-FFF2-40B4-BE49-F238E27FC236}">
                <a16:creationId xmlns:a16="http://schemas.microsoft.com/office/drawing/2014/main" id="{94DA3139-9E37-7C41-ADE3-3EF3980516CF}"/>
              </a:ext>
            </a:extLst>
          </p:cNvPr>
          <p:cNvSpPr txBox="1">
            <a:spLocks noChangeArrowheads="1"/>
          </p:cNvSpPr>
          <p:nvPr/>
        </p:nvSpPr>
        <p:spPr bwMode="auto">
          <a:xfrm>
            <a:off x="3657600" y="5562601"/>
            <a:ext cx="408483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a:solidFill>
                  <a:srgbClr val="000000"/>
                </a:solidFill>
                <a:latin typeface="Times New Roman" charset="0"/>
              </a:rPr>
              <a:t>Donor site |                            Acceptor site</a:t>
            </a:r>
          </a:p>
          <a:p>
            <a:pPr eaLnBrk="1" hangingPunct="1">
              <a:defRPr/>
            </a:pPr>
            <a:r>
              <a:rPr lang="en-US" altLang="en-US">
                <a:solidFill>
                  <a:srgbClr val="000000"/>
                </a:solidFill>
                <a:latin typeface="Times New Roman" charset="0"/>
              </a:rPr>
              <a:t>exon... . G | GT ...intron ...AG | exon... </a:t>
            </a:r>
          </a:p>
        </p:txBody>
      </p:sp>
      <p:sp>
        <p:nvSpPr>
          <p:cNvPr id="262151" name="Line 7">
            <a:extLst>
              <a:ext uri="{FF2B5EF4-FFF2-40B4-BE49-F238E27FC236}">
                <a16:creationId xmlns:a16="http://schemas.microsoft.com/office/drawing/2014/main" id="{0E6BA50C-F542-FA48-8224-CF7150A01AF9}"/>
              </a:ext>
            </a:extLst>
          </p:cNvPr>
          <p:cNvSpPr>
            <a:spLocks noChangeShapeType="1"/>
          </p:cNvSpPr>
          <p:nvPr/>
        </p:nvSpPr>
        <p:spPr bwMode="auto">
          <a:xfrm>
            <a:off x="5334000" y="4191000"/>
            <a:ext cx="0" cy="152400"/>
          </a:xfrm>
          <a:prstGeom prst="line">
            <a:avLst/>
          </a:prstGeom>
          <a:noFill/>
          <a:ln w="952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GB">
              <a:solidFill>
                <a:srgbClr val="000000"/>
              </a:solidFill>
              <a:latin typeface="Times New Roman" charset="0"/>
            </a:endParaRPr>
          </a:p>
        </p:txBody>
      </p:sp>
      <p:sp>
        <p:nvSpPr>
          <p:cNvPr id="262152" name="Line 8">
            <a:extLst>
              <a:ext uri="{FF2B5EF4-FFF2-40B4-BE49-F238E27FC236}">
                <a16:creationId xmlns:a16="http://schemas.microsoft.com/office/drawing/2014/main" id="{EEE17272-D73D-D444-8D02-285D2C61D973}"/>
              </a:ext>
            </a:extLst>
          </p:cNvPr>
          <p:cNvSpPr>
            <a:spLocks noChangeShapeType="1"/>
          </p:cNvSpPr>
          <p:nvPr/>
        </p:nvSpPr>
        <p:spPr bwMode="auto">
          <a:xfrm>
            <a:off x="7467600" y="4343400"/>
            <a:ext cx="0" cy="152400"/>
          </a:xfrm>
          <a:prstGeom prst="line">
            <a:avLst/>
          </a:prstGeom>
          <a:noFill/>
          <a:ln w="9525">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GB">
              <a:solidFill>
                <a:srgbClr val="000000"/>
              </a:solidFill>
              <a:latin typeface="Times New Roman" charset="0"/>
            </a:endParaRPr>
          </a:p>
        </p:txBody>
      </p:sp>
    </p:spTree>
    <p:extLst>
      <p:ext uri="{BB962C8B-B14F-4D97-AF65-F5344CB8AC3E}">
        <p14:creationId xmlns:p14="http://schemas.microsoft.com/office/powerpoint/2010/main" val="20855424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2">
            <a:extLst>
              <a:ext uri="{FF2B5EF4-FFF2-40B4-BE49-F238E27FC236}">
                <a16:creationId xmlns:a16="http://schemas.microsoft.com/office/drawing/2014/main" id="{3F9C26C6-BC7A-1E4B-8F87-67441DF99CBF}"/>
              </a:ext>
            </a:extLst>
          </p:cNvPr>
          <p:cNvSpPr>
            <a:spLocks noGrp="1" noChangeArrowheads="1"/>
          </p:cNvSpPr>
          <p:nvPr>
            <p:ph type="title"/>
          </p:nvPr>
        </p:nvSpPr>
        <p:spPr>
          <a:xfrm>
            <a:off x="2108200" y="260351"/>
            <a:ext cx="7429500" cy="847725"/>
          </a:xfrm>
          <a:extLst>
            <a:ext uri="{FAA26D3D-D897-4be2-8F04-BA451C77F1D7}">
              <ma14:placeholderFlag xmlns="" xmlns:ma14="http://schemas.microsoft.com/office/mac/drawingml/2011/main" val="1"/>
            </a:ext>
          </a:extLst>
        </p:spPr>
        <p:txBody>
          <a:bodyPr/>
          <a:lstStyle/>
          <a:p>
            <a:pPr eaLnBrk="1" hangingPunct="1">
              <a:defRPr/>
            </a:pPr>
            <a:r>
              <a:rPr lang="da-DK" altLang="en-US" dirty="0" err="1">
                <a:solidFill>
                  <a:srgbClr val="FF0000"/>
                </a:solidFill>
              </a:rPr>
              <a:t>Blat</a:t>
            </a:r>
            <a:r>
              <a:rPr lang="da-DK" altLang="en-US" dirty="0"/>
              <a:t> </a:t>
            </a:r>
            <a:r>
              <a:rPr lang="da-DK" altLang="en-US" dirty="0" err="1"/>
              <a:t>genome</a:t>
            </a:r>
            <a:r>
              <a:rPr lang="da-DK" altLang="en-US" dirty="0"/>
              <a:t> Browser</a:t>
            </a:r>
            <a:endParaRPr lang="en-US" altLang="en-US" dirty="0"/>
          </a:p>
        </p:txBody>
      </p:sp>
      <p:pic>
        <p:nvPicPr>
          <p:cNvPr id="209923" name="Picture 3">
            <a:extLst>
              <a:ext uri="{FF2B5EF4-FFF2-40B4-BE49-F238E27FC236}">
                <a16:creationId xmlns:a16="http://schemas.microsoft.com/office/drawing/2014/main" id="{D0A41A5C-2AF3-CD4F-BBBF-8727A5C07F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24609" r="11075" b="44296"/>
          <a:stretch>
            <a:fillRect/>
          </a:stretch>
        </p:blipFill>
        <p:spPr bwMode="auto">
          <a:xfrm>
            <a:off x="1703388" y="1009650"/>
            <a:ext cx="8674100" cy="2274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pic>
        <p:nvPicPr>
          <p:cNvPr id="209924" name="Picture 4">
            <a:extLst>
              <a:ext uri="{FF2B5EF4-FFF2-40B4-BE49-F238E27FC236}">
                <a16:creationId xmlns:a16="http://schemas.microsoft.com/office/drawing/2014/main" id="{5619A296-EE11-7B42-902B-5308D71782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739" t="24609" r="7382" b="44296"/>
          <a:stretch>
            <a:fillRect/>
          </a:stretch>
        </p:blipFill>
        <p:spPr bwMode="auto">
          <a:xfrm>
            <a:off x="1631950" y="3459164"/>
            <a:ext cx="8961438" cy="2274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209925" name="Line 5">
            <a:extLst>
              <a:ext uri="{FF2B5EF4-FFF2-40B4-BE49-F238E27FC236}">
                <a16:creationId xmlns:a16="http://schemas.microsoft.com/office/drawing/2014/main" id="{D4760712-5724-2946-8C53-FBC802B40BCF}"/>
              </a:ext>
            </a:extLst>
          </p:cNvPr>
          <p:cNvSpPr>
            <a:spLocks noChangeShapeType="1"/>
          </p:cNvSpPr>
          <p:nvPr/>
        </p:nvSpPr>
        <p:spPr bwMode="auto">
          <a:xfrm flipV="1">
            <a:off x="2208213" y="2924176"/>
            <a:ext cx="0" cy="288925"/>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GB">
              <a:solidFill>
                <a:srgbClr val="000000"/>
              </a:solidFill>
              <a:latin typeface="Times New Roman" charset="0"/>
            </a:endParaRPr>
          </a:p>
        </p:txBody>
      </p:sp>
    </p:spTree>
    <p:extLst>
      <p:ext uri="{BB962C8B-B14F-4D97-AF65-F5344CB8AC3E}">
        <p14:creationId xmlns:p14="http://schemas.microsoft.com/office/powerpoint/2010/main" val="136112737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099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2">
            <a:extLst>
              <a:ext uri="{FF2B5EF4-FFF2-40B4-BE49-F238E27FC236}">
                <a16:creationId xmlns:a16="http://schemas.microsoft.com/office/drawing/2014/main" id="{90EA38CA-C035-6143-8DD6-789DDF325CAB}"/>
              </a:ext>
            </a:extLst>
          </p:cNvPr>
          <p:cNvSpPr>
            <a:spLocks noGrp="1" noChangeArrowheads="1"/>
          </p:cNvSpPr>
          <p:nvPr>
            <p:ph type="title"/>
          </p:nvPr>
        </p:nvSpPr>
        <p:spPr>
          <a:xfrm>
            <a:off x="2108200" y="333376"/>
            <a:ext cx="7429500" cy="847725"/>
          </a:xfrm>
          <a:extLst>
            <a:ext uri="{FAA26D3D-D897-4be2-8F04-BA451C77F1D7}">
              <ma14:placeholderFlag xmlns="" xmlns:ma14="http://schemas.microsoft.com/office/mac/drawingml/2011/main" val="1"/>
            </a:ext>
          </a:extLst>
        </p:spPr>
        <p:txBody>
          <a:bodyPr>
            <a:normAutofit fontScale="90000"/>
          </a:bodyPr>
          <a:lstStyle/>
          <a:p>
            <a:pPr eaLnBrk="1" hangingPunct="1">
              <a:defRPr/>
            </a:pPr>
            <a:r>
              <a:rPr lang="da-DK" altLang="en-US" sz="2800"/>
              <a:t>BLAT genome Browser</a:t>
            </a:r>
            <a:br>
              <a:rPr lang="da-DK" altLang="en-US" sz="2800"/>
            </a:br>
            <a:r>
              <a:rPr lang="da-DK" altLang="en-US" sz="2800"/>
              <a:t>”Browser”</a:t>
            </a:r>
            <a:endParaRPr lang="en-US" altLang="en-US" sz="2800"/>
          </a:p>
        </p:txBody>
      </p:sp>
      <p:pic>
        <p:nvPicPr>
          <p:cNvPr id="182276" name="Picture 4">
            <a:extLst>
              <a:ext uri="{FF2B5EF4-FFF2-40B4-BE49-F238E27FC236}">
                <a16:creationId xmlns:a16="http://schemas.microsoft.com/office/drawing/2014/main" id="{3F99AFC4-9408-C742-9E65-D747C842F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7382" t="24609" r="3691" b="9843"/>
          <a:stretch>
            <a:fillRect/>
          </a:stretch>
        </p:blipFill>
        <p:spPr bwMode="auto">
          <a:xfrm>
            <a:off x="1828801" y="1524000"/>
            <a:ext cx="8672513" cy="4794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182279" name="Text Box 7">
            <a:extLst>
              <a:ext uri="{FF2B5EF4-FFF2-40B4-BE49-F238E27FC236}">
                <a16:creationId xmlns:a16="http://schemas.microsoft.com/office/drawing/2014/main" id="{D3364C12-553A-9C4C-8F1A-48B24B667CE3}"/>
              </a:ext>
            </a:extLst>
          </p:cNvPr>
          <p:cNvSpPr txBox="1">
            <a:spLocks noChangeArrowheads="1"/>
          </p:cNvSpPr>
          <p:nvPr/>
        </p:nvSpPr>
        <p:spPr bwMode="auto">
          <a:xfrm>
            <a:off x="9129714" y="2590800"/>
            <a:ext cx="1037463"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a:solidFill>
                  <a:srgbClr val="000000"/>
                </a:solidFill>
                <a:latin typeface="Times New Roman" charset="0"/>
              </a:rPr>
              <a:t>Base,</a:t>
            </a:r>
          </a:p>
          <a:p>
            <a:pPr eaLnBrk="1" hangingPunct="1">
              <a:defRPr/>
            </a:pPr>
            <a:r>
              <a:rPr lang="en-US" altLang="en-US">
                <a:solidFill>
                  <a:srgbClr val="000000"/>
                </a:solidFill>
                <a:latin typeface="Times New Roman" charset="0"/>
              </a:rPr>
              <a:t>Center &amp;</a:t>
            </a:r>
          </a:p>
          <a:p>
            <a:pPr eaLnBrk="1" hangingPunct="1">
              <a:defRPr/>
            </a:pPr>
            <a:r>
              <a:rPr lang="en-US" altLang="en-US">
                <a:solidFill>
                  <a:srgbClr val="000000"/>
                </a:solidFill>
                <a:latin typeface="Times New Roman" charset="0"/>
              </a:rPr>
              <a:t>Zoom</a:t>
            </a:r>
          </a:p>
        </p:txBody>
      </p:sp>
      <p:sp>
        <p:nvSpPr>
          <p:cNvPr id="182281" name="Line 9">
            <a:extLst>
              <a:ext uri="{FF2B5EF4-FFF2-40B4-BE49-F238E27FC236}">
                <a16:creationId xmlns:a16="http://schemas.microsoft.com/office/drawing/2014/main" id="{992A4B35-4968-7E49-9613-3F5075907B87}"/>
              </a:ext>
            </a:extLst>
          </p:cNvPr>
          <p:cNvSpPr>
            <a:spLocks noChangeShapeType="1"/>
          </p:cNvSpPr>
          <p:nvPr/>
        </p:nvSpPr>
        <p:spPr bwMode="auto">
          <a:xfrm flipH="1">
            <a:off x="8610600" y="2971800"/>
            <a:ext cx="533400" cy="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GB">
              <a:solidFill>
                <a:srgbClr val="000000"/>
              </a:solidFill>
              <a:latin typeface="Times New Roman" charset="0"/>
            </a:endParaRPr>
          </a:p>
        </p:txBody>
      </p:sp>
      <p:sp>
        <p:nvSpPr>
          <p:cNvPr id="182282" name="Text Box 10">
            <a:extLst>
              <a:ext uri="{FF2B5EF4-FFF2-40B4-BE49-F238E27FC236}">
                <a16:creationId xmlns:a16="http://schemas.microsoft.com/office/drawing/2014/main" id="{CD01293E-999B-2146-BA1B-04666AE375C1}"/>
              </a:ext>
            </a:extLst>
          </p:cNvPr>
          <p:cNvSpPr txBox="1">
            <a:spLocks noChangeArrowheads="1"/>
          </p:cNvSpPr>
          <p:nvPr/>
        </p:nvSpPr>
        <p:spPr bwMode="auto">
          <a:xfrm>
            <a:off x="1752600" y="3290888"/>
            <a:ext cx="14351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a:solidFill>
                  <a:srgbClr val="000000"/>
                </a:solidFill>
                <a:latin typeface="Times New Roman" charset="0"/>
              </a:rPr>
              <a:t>Known genes</a:t>
            </a:r>
          </a:p>
        </p:txBody>
      </p:sp>
      <p:sp>
        <p:nvSpPr>
          <p:cNvPr id="182285" name="Text Box 13">
            <a:extLst>
              <a:ext uri="{FF2B5EF4-FFF2-40B4-BE49-F238E27FC236}">
                <a16:creationId xmlns:a16="http://schemas.microsoft.com/office/drawing/2014/main" id="{39CF4A83-9F57-2146-91B8-866025489B5B}"/>
              </a:ext>
            </a:extLst>
          </p:cNvPr>
          <p:cNvSpPr txBox="1">
            <a:spLocks noChangeArrowheads="1"/>
          </p:cNvSpPr>
          <p:nvPr/>
        </p:nvSpPr>
        <p:spPr bwMode="auto">
          <a:xfrm>
            <a:off x="1752600" y="3886201"/>
            <a:ext cx="132715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sz="2000">
                <a:solidFill>
                  <a:srgbClr val="000000"/>
                </a:solidFill>
                <a:latin typeface="Times New Roman" charset="0"/>
              </a:rPr>
              <a:t>Predictions</a:t>
            </a:r>
            <a:endParaRPr lang="en-US" altLang="en-US">
              <a:solidFill>
                <a:srgbClr val="000000"/>
              </a:solidFill>
              <a:latin typeface="Times New Roman" charset="0"/>
            </a:endParaRPr>
          </a:p>
        </p:txBody>
      </p:sp>
      <p:sp>
        <p:nvSpPr>
          <p:cNvPr id="182286" name="Text Box 14">
            <a:extLst>
              <a:ext uri="{FF2B5EF4-FFF2-40B4-BE49-F238E27FC236}">
                <a16:creationId xmlns:a16="http://schemas.microsoft.com/office/drawing/2014/main" id="{1DCEEDC2-81D5-4F44-A1C7-24B2917A749F}"/>
              </a:ext>
            </a:extLst>
          </p:cNvPr>
          <p:cNvSpPr txBox="1">
            <a:spLocks noChangeArrowheads="1"/>
          </p:cNvSpPr>
          <p:nvPr/>
        </p:nvSpPr>
        <p:spPr bwMode="auto">
          <a:xfrm>
            <a:off x="1752600" y="4419600"/>
            <a:ext cx="728084"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sz="2000">
                <a:solidFill>
                  <a:srgbClr val="000000"/>
                </a:solidFill>
                <a:latin typeface="Times New Roman" charset="0"/>
              </a:rPr>
              <a:t>RNA</a:t>
            </a:r>
            <a:endParaRPr lang="en-US" altLang="en-US">
              <a:solidFill>
                <a:srgbClr val="000000"/>
              </a:solidFill>
              <a:latin typeface="Times New Roman" charset="0"/>
            </a:endParaRPr>
          </a:p>
        </p:txBody>
      </p:sp>
      <p:sp>
        <p:nvSpPr>
          <p:cNvPr id="182287" name="Text Box 15">
            <a:extLst>
              <a:ext uri="{FF2B5EF4-FFF2-40B4-BE49-F238E27FC236}">
                <a16:creationId xmlns:a16="http://schemas.microsoft.com/office/drawing/2014/main" id="{2E0EAF26-4007-6944-92BF-795F0A49CA5D}"/>
              </a:ext>
            </a:extLst>
          </p:cNvPr>
          <p:cNvSpPr txBox="1">
            <a:spLocks noChangeArrowheads="1"/>
          </p:cNvSpPr>
          <p:nvPr/>
        </p:nvSpPr>
        <p:spPr bwMode="auto">
          <a:xfrm>
            <a:off x="1752600" y="4937125"/>
            <a:ext cx="641522"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sz="2000">
                <a:solidFill>
                  <a:srgbClr val="000000"/>
                </a:solidFill>
                <a:latin typeface="Times New Roman" charset="0"/>
              </a:rPr>
              <a:t>EST</a:t>
            </a:r>
            <a:endParaRPr lang="en-US" altLang="en-US">
              <a:solidFill>
                <a:srgbClr val="000000"/>
              </a:solidFill>
              <a:latin typeface="Times New Roman" charset="0"/>
            </a:endParaRPr>
          </a:p>
        </p:txBody>
      </p:sp>
      <p:sp>
        <p:nvSpPr>
          <p:cNvPr id="182288" name="Text Box 16">
            <a:extLst>
              <a:ext uri="{FF2B5EF4-FFF2-40B4-BE49-F238E27FC236}">
                <a16:creationId xmlns:a16="http://schemas.microsoft.com/office/drawing/2014/main" id="{B346A04B-5CFE-844D-977F-C239006749F9}"/>
              </a:ext>
            </a:extLst>
          </p:cNvPr>
          <p:cNvSpPr txBox="1">
            <a:spLocks noChangeArrowheads="1"/>
          </p:cNvSpPr>
          <p:nvPr/>
        </p:nvSpPr>
        <p:spPr bwMode="auto">
          <a:xfrm>
            <a:off x="1752600" y="5867401"/>
            <a:ext cx="153828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sz="2000">
                <a:solidFill>
                  <a:srgbClr val="000000"/>
                </a:solidFill>
                <a:latin typeface="Times New Roman" charset="0"/>
              </a:rPr>
              <a:t>Conservation</a:t>
            </a:r>
            <a:endParaRPr lang="en-US" altLang="en-US">
              <a:solidFill>
                <a:srgbClr val="000000"/>
              </a:solidFill>
              <a:latin typeface="Times New Roman" charset="0"/>
            </a:endParaRPr>
          </a:p>
        </p:txBody>
      </p:sp>
      <p:sp>
        <p:nvSpPr>
          <p:cNvPr id="182289" name="Text Box 17">
            <a:extLst>
              <a:ext uri="{FF2B5EF4-FFF2-40B4-BE49-F238E27FC236}">
                <a16:creationId xmlns:a16="http://schemas.microsoft.com/office/drawing/2014/main" id="{2252E54B-5D74-B740-B88E-DCC6C5577A3C}"/>
              </a:ext>
            </a:extLst>
          </p:cNvPr>
          <p:cNvSpPr txBox="1">
            <a:spLocks noChangeArrowheads="1"/>
          </p:cNvSpPr>
          <p:nvPr/>
        </p:nvSpPr>
        <p:spPr bwMode="auto">
          <a:xfrm>
            <a:off x="1752601" y="5334001"/>
            <a:ext cx="131286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sz="2000">
                <a:solidFill>
                  <a:srgbClr val="000000"/>
                </a:solidFill>
                <a:latin typeface="Times New Roman" charset="0"/>
              </a:rPr>
              <a:t>Expression</a:t>
            </a:r>
            <a:endParaRPr lang="en-US" altLang="en-US">
              <a:solidFill>
                <a:srgbClr val="000000"/>
              </a:solidFill>
              <a:latin typeface="Times New Roman" charset="0"/>
            </a:endParaRPr>
          </a:p>
        </p:txBody>
      </p:sp>
    </p:spTree>
    <p:extLst>
      <p:ext uri="{BB962C8B-B14F-4D97-AF65-F5344CB8AC3E}">
        <p14:creationId xmlns:p14="http://schemas.microsoft.com/office/powerpoint/2010/main" val="5149943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Rectangle 2">
            <a:extLst>
              <a:ext uri="{FF2B5EF4-FFF2-40B4-BE49-F238E27FC236}">
                <a16:creationId xmlns:a16="http://schemas.microsoft.com/office/drawing/2014/main" id="{FE3DFE08-E67D-AB4B-BEAF-CF568A163787}"/>
              </a:ext>
            </a:extLst>
          </p:cNvPr>
          <p:cNvSpPr>
            <a:spLocks noGrp="1" noChangeArrowheads="1"/>
          </p:cNvSpPr>
          <p:nvPr>
            <p:ph type="title"/>
          </p:nvPr>
        </p:nvSpPr>
        <p:spPr>
          <a:xfrm>
            <a:off x="2108200" y="333376"/>
            <a:ext cx="7429500" cy="847725"/>
          </a:xfrm>
          <a:extLst>
            <a:ext uri="{FAA26D3D-D897-4be2-8F04-BA451C77F1D7}">
              <ma14:placeholderFlag xmlns="" xmlns:ma14="http://schemas.microsoft.com/office/mac/drawingml/2011/main" val="1"/>
            </a:ext>
          </a:extLst>
        </p:spPr>
        <p:txBody>
          <a:bodyPr>
            <a:normAutofit fontScale="90000"/>
          </a:bodyPr>
          <a:lstStyle/>
          <a:p>
            <a:pPr eaLnBrk="1" hangingPunct="1">
              <a:defRPr/>
            </a:pPr>
            <a:r>
              <a:rPr lang="da-DK" altLang="en-US" sz="2800"/>
              <a:t>BLAT genome Browser</a:t>
            </a:r>
            <a:br>
              <a:rPr lang="da-DK" altLang="en-US" sz="2800"/>
            </a:br>
            <a:r>
              <a:rPr lang="da-DK" altLang="en-US" sz="2800"/>
              <a:t>Center &amp; zoom</a:t>
            </a:r>
            <a:endParaRPr lang="en-US" altLang="en-US" sz="2800"/>
          </a:p>
        </p:txBody>
      </p:sp>
      <p:pic>
        <p:nvPicPr>
          <p:cNvPr id="121858" name="Picture 5" descr="Picture 9">
            <a:extLst>
              <a:ext uri="{FF2B5EF4-FFF2-40B4-BE49-F238E27FC236}">
                <a16:creationId xmlns:a16="http://schemas.microsoft.com/office/drawing/2014/main" id="{57F6ABC0-9284-6E44-B2B5-485438CC2C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9450" y="1549400"/>
            <a:ext cx="8293100" cy="375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840121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a:extLst>
              <a:ext uri="{FF2B5EF4-FFF2-40B4-BE49-F238E27FC236}">
                <a16:creationId xmlns:a16="http://schemas.microsoft.com/office/drawing/2014/main" id="{CBC49A94-24FF-744A-BB67-C8DA1A9C2434}"/>
              </a:ext>
            </a:extLst>
          </p:cNvPr>
          <p:cNvSpPr>
            <a:spLocks noGrp="1" noChangeArrowheads="1"/>
          </p:cNvSpPr>
          <p:nvPr>
            <p:ph type="title"/>
          </p:nvPr>
        </p:nvSpPr>
        <p:spPr>
          <a:xfrm>
            <a:off x="2108200" y="333376"/>
            <a:ext cx="7429500" cy="847725"/>
          </a:xfrm>
          <a:extLst>
            <a:ext uri="{FAA26D3D-D897-4be2-8F04-BA451C77F1D7}">
              <ma14:placeholderFlag xmlns="" xmlns:ma14="http://schemas.microsoft.com/office/mac/drawingml/2011/main" val="1"/>
            </a:ext>
          </a:extLst>
        </p:spPr>
        <p:txBody>
          <a:bodyPr>
            <a:normAutofit fontScale="90000"/>
          </a:bodyPr>
          <a:lstStyle/>
          <a:p>
            <a:pPr eaLnBrk="1" hangingPunct="1">
              <a:defRPr/>
            </a:pPr>
            <a:r>
              <a:rPr lang="da-DK" altLang="en-US" sz="2800"/>
              <a:t>BLAT genome Browser</a:t>
            </a:r>
            <a:br>
              <a:rPr lang="da-DK" altLang="en-US" sz="2800"/>
            </a:br>
            <a:r>
              <a:rPr lang="da-DK" altLang="en-US" sz="2800"/>
              <a:t>Center &amp; zoom</a:t>
            </a:r>
            <a:endParaRPr lang="en-US" altLang="en-US" sz="2800"/>
          </a:p>
        </p:txBody>
      </p:sp>
      <p:pic>
        <p:nvPicPr>
          <p:cNvPr id="123906" name="Picture 4" descr="Picture 10">
            <a:extLst>
              <a:ext uri="{FF2B5EF4-FFF2-40B4-BE49-F238E27FC236}">
                <a16:creationId xmlns:a16="http://schemas.microsoft.com/office/drawing/2014/main" id="{844A190C-7AE5-A845-91C8-280D2B4CA7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5800" y="2362200"/>
            <a:ext cx="8280400" cy="386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3957" name="Text Box 5">
            <a:extLst>
              <a:ext uri="{FF2B5EF4-FFF2-40B4-BE49-F238E27FC236}">
                <a16:creationId xmlns:a16="http://schemas.microsoft.com/office/drawing/2014/main" id="{A42C99F2-868F-F543-B3AA-DBABA41F44EE}"/>
              </a:ext>
            </a:extLst>
          </p:cNvPr>
          <p:cNvSpPr txBox="1">
            <a:spLocks noChangeArrowheads="1"/>
          </p:cNvSpPr>
          <p:nvPr/>
        </p:nvSpPr>
        <p:spPr bwMode="auto">
          <a:xfrm>
            <a:off x="2754313" y="1676400"/>
            <a:ext cx="257634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a:solidFill>
                  <a:srgbClr val="000000"/>
                </a:solidFill>
                <a:latin typeface="Times New Roman" charset="0"/>
              </a:rPr>
              <a:t>Forward/reverse direction</a:t>
            </a:r>
          </a:p>
        </p:txBody>
      </p:sp>
      <p:sp>
        <p:nvSpPr>
          <p:cNvPr id="253960" name="Text Box 8">
            <a:extLst>
              <a:ext uri="{FF2B5EF4-FFF2-40B4-BE49-F238E27FC236}">
                <a16:creationId xmlns:a16="http://schemas.microsoft.com/office/drawing/2014/main" id="{6BECB0B1-3ABD-B348-8969-0A7E250B0A93}"/>
              </a:ext>
            </a:extLst>
          </p:cNvPr>
          <p:cNvSpPr txBox="1">
            <a:spLocks noChangeArrowheads="1"/>
          </p:cNvSpPr>
          <p:nvPr/>
        </p:nvSpPr>
        <p:spPr bwMode="auto">
          <a:xfrm>
            <a:off x="1965325" y="1195388"/>
            <a:ext cx="258917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altLang="en-US">
                <a:solidFill>
                  <a:srgbClr val="000000"/>
                </a:solidFill>
                <a:latin typeface="Times New Roman" charset="0"/>
              </a:rPr>
              <a:t>Selected number of tracks</a:t>
            </a:r>
          </a:p>
        </p:txBody>
      </p:sp>
      <p:sp>
        <p:nvSpPr>
          <p:cNvPr id="253961" name="Line 9">
            <a:extLst>
              <a:ext uri="{FF2B5EF4-FFF2-40B4-BE49-F238E27FC236}">
                <a16:creationId xmlns:a16="http://schemas.microsoft.com/office/drawing/2014/main" id="{F4F64F98-CF7D-CD47-B3D4-35E776E0D173}"/>
              </a:ext>
            </a:extLst>
          </p:cNvPr>
          <p:cNvSpPr>
            <a:spLocks noChangeShapeType="1"/>
          </p:cNvSpPr>
          <p:nvPr/>
        </p:nvSpPr>
        <p:spPr bwMode="auto">
          <a:xfrm>
            <a:off x="2895600" y="2057400"/>
            <a:ext cx="381000" cy="12954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GB">
              <a:solidFill>
                <a:srgbClr val="000000"/>
              </a:solidFill>
              <a:latin typeface="Times New Roman" charset="0"/>
            </a:endParaRPr>
          </a:p>
        </p:txBody>
      </p:sp>
      <p:sp>
        <p:nvSpPr>
          <p:cNvPr id="253962" name="AutoShape 10">
            <a:extLst>
              <a:ext uri="{FF2B5EF4-FFF2-40B4-BE49-F238E27FC236}">
                <a16:creationId xmlns:a16="http://schemas.microsoft.com/office/drawing/2014/main" id="{DCD3DCA9-33EB-F94F-A437-BC08EEB52D89}"/>
              </a:ext>
            </a:extLst>
          </p:cNvPr>
          <p:cNvSpPr>
            <a:spLocks/>
          </p:cNvSpPr>
          <p:nvPr/>
        </p:nvSpPr>
        <p:spPr bwMode="auto">
          <a:xfrm>
            <a:off x="2362200" y="4114800"/>
            <a:ext cx="228600" cy="1981200"/>
          </a:xfrm>
          <a:prstGeom prst="leftBrace">
            <a:avLst>
              <a:gd name="adj1" fmla="val 72222"/>
              <a:gd name="adj2" fmla="val 50000"/>
            </a:avLst>
          </a:prstGeom>
          <a:noFill/>
          <a:ln w="381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GB">
              <a:solidFill>
                <a:srgbClr val="000000"/>
              </a:solidFill>
              <a:latin typeface="Times New Roman" charset="0"/>
            </a:endParaRPr>
          </a:p>
        </p:txBody>
      </p:sp>
      <p:sp>
        <p:nvSpPr>
          <p:cNvPr id="253963" name="Line 11">
            <a:extLst>
              <a:ext uri="{FF2B5EF4-FFF2-40B4-BE49-F238E27FC236}">
                <a16:creationId xmlns:a16="http://schemas.microsoft.com/office/drawing/2014/main" id="{B6EEC87C-1468-6E44-A659-96E5D5061CBA}"/>
              </a:ext>
            </a:extLst>
          </p:cNvPr>
          <p:cNvSpPr>
            <a:spLocks noChangeShapeType="1"/>
          </p:cNvSpPr>
          <p:nvPr/>
        </p:nvSpPr>
        <p:spPr bwMode="auto">
          <a:xfrm>
            <a:off x="2133600" y="1676400"/>
            <a:ext cx="152400" cy="32766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GB">
              <a:solidFill>
                <a:srgbClr val="000000"/>
              </a:solidFill>
              <a:latin typeface="Times New Roman" charset="0"/>
            </a:endParaRPr>
          </a:p>
        </p:txBody>
      </p:sp>
    </p:spTree>
    <p:extLst>
      <p:ext uri="{BB962C8B-B14F-4D97-AF65-F5344CB8AC3E}">
        <p14:creationId xmlns:p14="http://schemas.microsoft.com/office/powerpoint/2010/main" val="6933380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Rectangle 2">
            <a:extLst>
              <a:ext uri="{FF2B5EF4-FFF2-40B4-BE49-F238E27FC236}">
                <a16:creationId xmlns:a16="http://schemas.microsoft.com/office/drawing/2014/main" id="{B98A4F0A-56A6-324C-B4E4-A3F3769A846D}"/>
              </a:ext>
            </a:extLst>
          </p:cNvPr>
          <p:cNvSpPr>
            <a:spLocks noGrp="1" noChangeArrowheads="1"/>
          </p:cNvSpPr>
          <p:nvPr>
            <p:ph type="title"/>
          </p:nvPr>
        </p:nvSpPr>
        <p:spPr>
          <a:xfrm>
            <a:off x="2108200" y="188914"/>
            <a:ext cx="7429500" cy="847725"/>
          </a:xfrm>
          <a:extLst>
            <a:ext uri="{FAA26D3D-D897-4be2-8F04-BA451C77F1D7}">
              <ma14:placeholderFlag xmlns="" xmlns:ma14="http://schemas.microsoft.com/office/mac/drawingml/2011/main" val="1"/>
            </a:ext>
          </a:extLst>
        </p:spPr>
        <p:txBody>
          <a:bodyPr/>
          <a:lstStyle/>
          <a:p>
            <a:pPr eaLnBrk="1" hangingPunct="1">
              <a:defRPr/>
            </a:pPr>
            <a:r>
              <a:rPr lang="da-DK" altLang="en-US" sz="2800"/>
              <a:t>SNPs</a:t>
            </a:r>
            <a:endParaRPr lang="en-US" altLang="en-US" sz="2800"/>
          </a:p>
        </p:txBody>
      </p:sp>
      <p:pic>
        <p:nvPicPr>
          <p:cNvPr id="136194" name="Picture 7" descr="Picture 21">
            <a:extLst>
              <a:ext uri="{FF2B5EF4-FFF2-40B4-BE49-F238E27FC236}">
                <a16:creationId xmlns:a16="http://schemas.microsoft.com/office/drawing/2014/main" id="{5A248ED4-8DAC-8D4A-884C-A243123A71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1676400"/>
            <a:ext cx="8115300" cy="201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6195" name="Picture 9" descr="Picture 22">
            <a:extLst>
              <a:ext uri="{FF2B5EF4-FFF2-40B4-BE49-F238E27FC236}">
                <a16:creationId xmlns:a16="http://schemas.microsoft.com/office/drawing/2014/main" id="{916B06F9-D6FB-B14C-B92A-71B420EFDF3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57400" y="4038600"/>
            <a:ext cx="6165850" cy="219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50" name="Line 10">
            <a:extLst>
              <a:ext uri="{FF2B5EF4-FFF2-40B4-BE49-F238E27FC236}">
                <a16:creationId xmlns:a16="http://schemas.microsoft.com/office/drawing/2014/main" id="{91DC5F96-EE72-CC44-B0F8-776F2DC41176}"/>
              </a:ext>
            </a:extLst>
          </p:cNvPr>
          <p:cNvSpPr>
            <a:spLocks noChangeShapeType="1"/>
          </p:cNvSpPr>
          <p:nvPr/>
        </p:nvSpPr>
        <p:spPr bwMode="auto">
          <a:xfrm flipV="1">
            <a:off x="8686800" y="3657600"/>
            <a:ext cx="0" cy="3810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GB">
              <a:solidFill>
                <a:srgbClr val="000000"/>
              </a:solidFill>
              <a:latin typeface="Times New Roman" charset="0"/>
            </a:endParaRPr>
          </a:p>
        </p:txBody>
      </p:sp>
    </p:spTree>
    <p:extLst>
      <p:ext uri="{BB962C8B-B14F-4D97-AF65-F5344CB8AC3E}">
        <p14:creationId xmlns:p14="http://schemas.microsoft.com/office/powerpoint/2010/main" val="32469507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Rectangle 2">
            <a:extLst>
              <a:ext uri="{FF2B5EF4-FFF2-40B4-BE49-F238E27FC236}">
                <a16:creationId xmlns:a16="http://schemas.microsoft.com/office/drawing/2014/main" id="{70A46C9C-4648-EF4D-863B-33A2226D96AE}"/>
              </a:ext>
            </a:extLst>
          </p:cNvPr>
          <p:cNvSpPr>
            <a:spLocks noGrp="1" noChangeArrowheads="1"/>
          </p:cNvSpPr>
          <p:nvPr>
            <p:ph type="title"/>
          </p:nvPr>
        </p:nvSpPr>
        <p:spPr>
          <a:xfrm>
            <a:off x="2108200" y="188914"/>
            <a:ext cx="7429500" cy="847725"/>
          </a:xfrm>
          <a:extLst>
            <a:ext uri="{FAA26D3D-D897-4be2-8F04-BA451C77F1D7}">
              <ma14:placeholderFlag xmlns="" xmlns:ma14="http://schemas.microsoft.com/office/mac/drawingml/2011/main" val="1"/>
            </a:ext>
          </a:extLst>
        </p:spPr>
        <p:txBody>
          <a:bodyPr/>
          <a:lstStyle/>
          <a:p>
            <a:pPr eaLnBrk="1" hangingPunct="1">
              <a:defRPr/>
            </a:pPr>
            <a:r>
              <a:rPr lang="da-DK" altLang="en-US" sz="2800"/>
              <a:t>SNPs</a:t>
            </a:r>
            <a:endParaRPr lang="en-US" altLang="en-US" sz="2800"/>
          </a:p>
        </p:txBody>
      </p:sp>
      <p:pic>
        <p:nvPicPr>
          <p:cNvPr id="138242" name="Picture 8" descr="Picture 24">
            <a:extLst>
              <a:ext uri="{FF2B5EF4-FFF2-40B4-BE49-F238E27FC236}">
                <a16:creationId xmlns:a16="http://schemas.microsoft.com/office/drawing/2014/main" id="{E5509932-35A9-5B45-B7D0-E661C3DCAF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7400" y="3048000"/>
            <a:ext cx="4419600" cy="328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8243" name="Picture 9" descr="Picture 25">
            <a:extLst>
              <a:ext uri="{FF2B5EF4-FFF2-40B4-BE49-F238E27FC236}">
                <a16:creationId xmlns:a16="http://schemas.microsoft.com/office/drawing/2014/main" id="{DE452489-4FB0-084E-8A56-ACFF2393B8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57400" y="914400"/>
            <a:ext cx="8191500" cy="210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091136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2">
            <a:extLst>
              <a:ext uri="{FF2B5EF4-FFF2-40B4-BE49-F238E27FC236}">
                <a16:creationId xmlns:a16="http://schemas.microsoft.com/office/drawing/2014/main" id="{08C67D7A-652D-F245-A3BE-96009AF0347E}"/>
              </a:ext>
            </a:extLst>
          </p:cNvPr>
          <p:cNvSpPr>
            <a:spLocks noGrp="1" noChangeArrowheads="1"/>
          </p:cNvSpPr>
          <p:nvPr>
            <p:ph type="title"/>
          </p:nvPr>
        </p:nvSpPr>
        <p:spPr>
          <a:xfrm>
            <a:off x="2108200" y="333376"/>
            <a:ext cx="7429500" cy="847725"/>
          </a:xfrm>
          <a:extLst>
            <a:ext uri="{FAA26D3D-D897-4be2-8F04-BA451C77F1D7}">
              <ma14:placeholderFlag xmlns="" xmlns:ma14="http://schemas.microsoft.com/office/mac/drawingml/2011/main" val="1"/>
            </a:ext>
          </a:extLst>
        </p:spPr>
        <p:txBody>
          <a:bodyPr>
            <a:normAutofit/>
          </a:bodyPr>
          <a:lstStyle/>
          <a:p>
            <a:pPr eaLnBrk="1" hangingPunct="1">
              <a:defRPr/>
            </a:pPr>
            <a:r>
              <a:rPr lang="da-DK" altLang="en-US" sz="3600" dirty="0"/>
              <a:t>Custom </a:t>
            </a:r>
            <a:r>
              <a:rPr lang="da-DK" altLang="en-US" sz="3600" dirty="0" err="1"/>
              <a:t>tracks</a:t>
            </a:r>
            <a:endParaRPr lang="en-US" altLang="en-US" sz="3600" dirty="0"/>
          </a:p>
        </p:txBody>
      </p:sp>
      <p:sp>
        <p:nvSpPr>
          <p:cNvPr id="183311" name="Text Box 15">
            <a:extLst>
              <a:ext uri="{FF2B5EF4-FFF2-40B4-BE49-F238E27FC236}">
                <a16:creationId xmlns:a16="http://schemas.microsoft.com/office/drawing/2014/main" id="{A9B80BA9-87B9-4948-87DC-13218FC6C592}"/>
              </a:ext>
            </a:extLst>
          </p:cNvPr>
          <p:cNvSpPr txBox="1">
            <a:spLocks noChangeArrowheads="1"/>
          </p:cNvSpPr>
          <p:nvPr/>
        </p:nvSpPr>
        <p:spPr bwMode="auto">
          <a:xfrm>
            <a:off x="752168" y="1804989"/>
            <a:ext cx="1164556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eaLnBrk="1" hangingPunct="1">
              <a:buFontTx/>
              <a:buChar char="•"/>
              <a:defRPr/>
            </a:pPr>
            <a:r>
              <a:rPr lang="en-US" altLang="en-US" dirty="0">
                <a:solidFill>
                  <a:srgbClr val="000000"/>
                </a:solidFill>
                <a:latin typeface="Times New Roman" charset="0"/>
              </a:rPr>
              <a:t> </a:t>
            </a:r>
            <a:r>
              <a:rPr lang="en-US" altLang="en-US" sz="3600" dirty="0">
                <a:solidFill>
                  <a:srgbClr val="000000"/>
                </a:solidFill>
                <a:latin typeface="Times New Roman" charset="0"/>
              </a:rPr>
              <a:t>Upload your personal data</a:t>
            </a:r>
          </a:p>
          <a:p>
            <a:pPr eaLnBrk="1" hangingPunct="1">
              <a:buFontTx/>
              <a:buChar char="•"/>
              <a:defRPr/>
            </a:pPr>
            <a:r>
              <a:rPr lang="en-US" altLang="en-US" sz="3600" dirty="0">
                <a:solidFill>
                  <a:srgbClr val="000000"/>
                </a:solidFill>
                <a:latin typeface="Times New Roman" charset="0"/>
              </a:rPr>
              <a:t> Share data with colleagues</a:t>
            </a:r>
          </a:p>
          <a:p>
            <a:pPr eaLnBrk="1" hangingPunct="1">
              <a:defRPr/>
            </a:pPr>
            <a:endParaRPr lang="en-US" altLang="en-US" sz="3600" dirty="0">
              <a:solidFill>
                <a:srgbClr val="000000"/>
              </a:solidFill>
              <a:latin typeface="Times New Roman" charset="0"/>
            </a:endParaRPr>
          </a:p>
          <a:p>
            <a:pPr eaLnBrk="1" hangingPunct="1">
              <a:buFontTx/>
              <a:buChar char="•"/>
              <a:defRPr/>
            </a:pPr>
            <a:r>
              <a:rPr lang="en-US" altLang="en-US" sz="3600" dirty="0">
                <a:solidFill>
                  <a:srgbClr val="000000"/>
                </a:solidFill>
                <a:latin typeface="Times New Roman" charset="0"/>
              </a:rPr>
              <a:t> Data need to be related to a reference organism </a:t>
            </a:r>
          </a:p>
        </p:txBody>
      </p:sp>
    </p:spTree>
    <p:extLst>
      <p:ext uri="{BB962C8B-B14F-4D97-AF65-F5344CB8AC3E}">
        <p14:creationId xmlns:p14="http://schemas.microsoft.com/office/powerpoint/2010/main" val="93253411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986" name="Rectangle 2">
            <a:extLst>
              <a:ext uri="{FF2B5EF4-FFF2-40B4-BE49-F238E27FC236}">
                <a16:creationId xmlns:a16="http://schemas.microsoft.com/office/drawing/2014/main" id="{BC2A41E8-7197-8F4A-ABF1-1E38583C7198}"/>
              </a:ext>
            </a:extLst>
          </p:cNvPr>
          <p:cNvSpPr>
            <a:spLocks noGrp="1" noChangeArrowheads="1"/>
          </p:cNvSpPr>
          <p:nvPr>
            <p:ph type="title"/>
          </p:nvPr>
        </p:nvSpPr>
        <p:spPr>
          <a:xfrm>
            <a:off x="2108200" y="333376"/>
            <a:ext cx="7429500" cy="847725"/>
          </a:xfrm>
          <a:extLst>
            <a:ext uri="{FAA26D3D-D897-4be2-8F04-BA451C77F1D7}">
              <ma14:placeholderFlag xmlns="" xmlns:ma14="http://schemas.microsoft.com/office/mac/drawingml/2011/main" val="1"/>
            </a:ext>
          </a:extLst>
        </p:spPr>
        <p:txBody>
          <a:bodyPr/>
          <a:lstStyle/>
          <a:p>
            <a:pPr eaLnBrk="1" hangingPunct="1">
              <a:defRPr/>
            </a:pPr>
            <a:r>
              <a:rPr lang="da-DK" altLang="en-US" sz="2800"/>
              <a:t>Custom tracks</a:t>
            </a:r>
            <a:endParaRPr lang="en-US" altLang="en-US" sz="2800"/>
          </a:p>
        </p:txBody>
      </p:sp>
      <p:pic>
        <p:nvPicPr>
          <p:cNvPr id="146434" name="Picture 4" descr="Picture 29">
            <a:extLst>
              <a:ext uri="{FF2B5EF4-FFF2-40B4-BE49-F238E27FC236}">
                <a16:creationId xmlns:a16="http://schemas.microsoft.com/office/drawing/2014/main" id="{47032AB3-763E-8B49-A95D-966B4BB28E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0364" y="1701800"/>
            <a:ext cx="8929687" cy="345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989" name="Line 5">
            <a:extLst>
              <a:ext uri="{FF2B5EF4-FFF2-40B4-BE49-F238E27FC236}">
                <a16:creationId xmlns:a16="http://schemas.microsoft.com/office/drawing/2014/main" id="{1D524F61-8376-C544-9940-8817D5BA7DAE}"/>
              </a:ext>
            </a:extLst>
          </p:cNvPr>
          <p:cNvSpPr>
            <a:spLocks noChangeShapeType="1"/>
          </p:cNvSpPr>
          <p:nvPr/>
        </p:nvSpPr>
        <p:spPr bwMode="auto">
          <a:xfrm flipV="1">
            <a:off x="5029200" y="5181600"/>
            <a:ext cx="609600" cy="609600"/>
          </a:xfrm>
          <a:prstGeom prst="line">
            <a:avLst/>
          </a:prstGeom>
          <a:noFill/>
          <a:ln w="381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1" hangingPunct="1">
              <a:defRPr/>
            </a:pPr>
            <a:endParaRPr lang="en-GB">
              <a:solidFill>
                <a:srgbClr val="000000"/>
              </a:solidFill>
              <a:latin typeface="Times New Roman" charset="0"/>
            </a:endParaRPr>
          </a:p>
        </p:txBody>
      </p:sp>
    </p:spTree>
    <p:extLst>
      <p:ext uri="{BB962C8B-B14F-4D97-AF65-F5344CB8AC3E}">
        <p14:creationId xmlns:p14="http://schemas.microsoft.com/office/powerpoint/2010/main" val="2164731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ctrTitle"/>
          </p:nvPr>
        </p:nvSpPr>
        <p:spPr>
          <a:xfrm>
            <a:off x="1971040" y="1808480"/>
            <a:ext cx="8963342" cy="3556000"/>
          </a:xfrm>
          <a:solidFill>
            <a:srgbClr val="92D050"/>
          </a:solidFill>
        </p:spPr>
        <p:txBody>
          <a:bodyPr>
            <a:normAutofit/>
          </a:bodyPr>
          <a:lstStyle/>
          <a:p>
            <a:pPr>
              <a:defRPr/>
            </a:pPr>
            <a:r>
              <a:rPr lang="en-US" b="1" dirty="0" err="1">
                <a:ea typeface="ＭＳ Ｐゴシック" pitchFamily="-106" charset="-128"/>
                <a:cs typeface="ＭＳ Ｐゴシック" pitchFamily="-106" charset="-128"/>
              </a:rPr>
              <a:t>RefSeq</a:t>
            </a:r>
            <a:br>
              <a:rPr lang="en-US" b="1" dirty="0">
                <a:ea typeface="ＭＳ Ｐゴシック" pitchFamily="-106" charset="-128"/>
                <a:cs typeface="ＭＳ Ｐゴシック" pitchFamily="-106" charset="-128"/>
              </a:rPr>
            </a:br>
            <a:br>
              <a:rPr lang="en-US" b="1" dirty="0">
                <a:ea typeface="ＭＳ Ｐゴシック" pitchFamily="-106" charset="-128"/>
                <a:cs typeface="ＭＳ Ｐゴシック" pitchFamily="-106" charset="-128"/>
              </a:rPr>
            </a:br>
            <a:r>
              <a:rPr lang="en-US" b="1" dirty="0">
                <a:ea typeface="ＭＳ Ｐゴシック" pitchFamily="-106" charset="-128"/>
                <a:cs typeface="ＭＳ Ｐゴシック" pitchFamily="-106" charset="-128"/>
              </a:rPr>
              <a:t>Derivative Sequence Database</a:t>
            </a:r>
          </a:p>
        </p:txBody>
      </p:sp>
    </p:spTree>
    <p:extLst>
      <p:ext uri="{BB962C8B-B14F-4D97-AF65-F5344CB8AC3E}">
        <p14:creationId xmlns:p14="http://schemas.microsoft.com/office/powerpoint/2010/main" val="910861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1828801" y="228600"/>
            <a:ext cx="9512134" cy="793750"/>
          </a:xfrm>
        </p:spPr>
        <p:txBody>
          <a:bodyPr vert="horz" wrap="square" lIns="91440" tIns="45720" rIns="91440" bIns="45720" numCol="1" rtlCol="0" anchor="ctr" anchorCtr="0" compatLnSpc="1">
            <a:prstTxWarp prst="textNoShape">
              <a:avLst/>
            </a:prstTxWarp>
            <a:noAutofit/>
          </a:bodyPr>
          <a:lstStyle/>
          <a:p>
            <a:pPr eaLnBrk="1" hangingPunct="1">
              <a:defRPr/>
            </a:pPr>
            <a:r>
              <a:rPr lang="en-US" sz="4000" b="1" dirty="0">
                <a:solidFill>
                  <a:srgbClr val="FF0000"/>
                </a:solidFill>
              </a:rPr>
              <a:t>REFSEQ</a:t>
            </a:r>
            <a:r>
              <a:rPr lang="en-US" sz="4000" b="1" dirty="0"/>
              <a:t>: </a:t>
            </a:r>
            <a:r>
              <a:rPr lang="en-US" sz="4000" b="1" i="1" dirty="0"/>
              <a:t>DERIVATIVE </a:t>
            </a:r>
            <a:r>
              <a:rPr lang="en-US" sz="4000" b="1" dirty="0"/>
              <a:t>SEQUENCE DATABASE</a:t>
            </a:r>
          </a:p>
        </p:txBody>
      </p:sp>
      <p:sp>
        <p:nvSpPr>
          <p:cNvPr id="56322" name="Rectangle 3"/>
          <p:cNvSpPr>
            <a:spLocks noGrp="1" noChangeArrowheads="1"/>
          </p:cNvSpPr>
          <p:nvPr>
            <p:ph idx="1"/>
          </p:nvPr>
        </p:nvSpPr>
        <p:spPr>
          <a:xfrm>
            <a:off x="685006" y="1467511"/>
            <a:ext cx="6370637" cy="4633913"/>
          </a:xfrm>
        </p:spPr>
        <p:txBody>
          <a:bodyPr/>
          <a:lstStyle/>
          <a:p>
            <a:pPr eaLnBrk="1" hangingPunct="1">
              <a:lnSpc>
                <a:spcPct val="90000"/>
              </a:lnSpc>
            </a:pPr>
            <a:r>
              <a:rPr lang="en-US" altLang="en-US" b="1" dirty="0">
                <a:solidFill>
                  <a:srgbClr val="FF6600"/>
                </a:solidFill>
              </a:rPr>
              <a:t>Curated </a:t>
            </a:r>
            <a:r>
              <a:rPr lang="en-US" altLang="en-US" b="1" dirty="0"/>
              <a:t>transcripts and proteins</a:t>
            </a:r>
          </a:p>
          <a:p>
            <a:pPr eaLnBrk="1" hangingPunct="1">
              <a:lnSpc>
                <a:spcPct val="90000"/>
              </a:lnSpc>
            </a:pPr>
            <a:r>
              <a:rPr lang="en-US" altLang="en-US" b="1" dirty="0"/>
              <a:t>Model transcripts and proteins</a:t>
            </a:r>
          </a:p>
          <a:p>
            <a:pPr eaLnBrk="1" hangingPunct="1">
              <a:lnSpc>
                <a:spcPct val="90000"/>
              </a:lnSpc>
            </a:pPr>
            <a:r>
              <a:rPr lang="en-US" altLang="en-US" b="1" dirty="0"/>
              <a:t>Assembled Genomic Regions</a:t>
            </a:r>
          </a:p>
          <a:p>
            <a:pPr eaLnBrk="1" hangingPunct="1">
              <a:lnSpc>
                <a:spcPct val="90000"/>
              </a:lnSpc>
            </a:pPr>
            <a:r>
              <a:rPr lang="en-US" altLang="en-US" b="1" dirty="0"/>
              <a:t>Chromosome records</a:t>
            </a:r>
          </a:p>
          <a:p>
            <a:pPr lvl="1" eaLnBrk="1" hangingPunct="1">
              <a:lnSpc>
                <a:spcPct val="90000"/>
              </a:lnSpc>
            </a:pPr>
            <a:r>
              <a:rPr lang="en-US" altLang="en-US" sz="2000" dirty="0"/>
              <a:t>Human genome</a:t>
            </a:r>
          </a:p>
          <a:p>
            <a:pPr lvl="1" eaLnBrk="1" hangingPunct="1">
              <a:lnSpc>
                <a:spcPct val="90000"/>
              </a:lnSpc>
            </a:pPr>
            <a:r>
              <a:rPr lang="en-US" altLang="en-US" sz="2000" dirty="0"/>
              <a:t>microbial</a:t>
            </a:r>
          </a:p>
          <a:p>
            <a:pPr lvl="1" eaLnBrk="1" hangingPunct="1">
              <a:lnSpc>
                <a:spcPct val="90000"/>
              </a:lnSpc>
            </a:pPr>
            <a:r>
              <a:rPr lang="en-US" altLang="en-US" sz="2000" dirty="0"/>
              <a:t>organelle</a:t>
            </a:r>
          </a:p>
          <a:p>
            <a:pPr lvl="1" eaLnBrk="1" hangingPunct="1">
              <a:lnSpc>
                <a:spcPct val="90000"/>
              </a:lnSpc>
            </a:pPr>
            <a:endParaRPr lang="en-US" altLang="en-US" sz="2000" dirty="0"/>
          </a:p>
          <a:p>
            <a:pPr lvl="1" eaLnBrk="1" hangingPunct="1">
              <a:lnSpc>
                <a:spcPct val="90000"/>
              </a:lnSpc>
              <a:buFontTx/>
              <a:buNone/>
            </a:pPr>
            <a:endParaRPr lang="en-US" altLang="en-US" dirty="0"/>
          </a:p>
        </p:txBody>
      </p:sp>
      <p:sp>
        <p:nvSpPr>
          <p:cNvPr id="56323" name="Text Box 4"/>
          <p:cNvSpPr txBox="1">
            <a:spLocks noChangeArrowheads="1"/>
          </p:cNvSpPr>
          <p:nvPr/>
        </p:nvSpPr>
        <p:spPr bwMode="auto">
          <a:xfrm>
            <a:off x="3870325" y="20986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600"/>
              </a:spcBef>
              <a:buClr>
                <a:schemeClr val="accent1"/>
              </a:buClr>
              <a:buSzPct val="70000"/>
              <a:buFont typeface="Wingdings" charset="2"/>
              <a:buChar char=""/>
              <a:defRPr sz="2400">
                <a:solidFill>
                  <a:schemeClr val="tx1"/>
                </a:solidFill>
                <a:latin typeface="Century Schoolbook" charset="0"/>
                <a:ea typeface="ＭＳ Ｐゴシック" charset="-128"/>
              </a:defRPr>
            </a:lvl1pPr>
            <a:lvl2pPr marL="37931725" indent="-37474525">
              <a:spcBef>
                <a:spcPct val="20000"/>
              </a:spcBef>
              <a:buClr>
                <a:schemeClr val="accent1"/>
              </a:buClr>
              <a:buSzPct val="80000"/>
              <a:buFont typeface="Wingdings 2" charset="2"/>
              <a:buChar char=""/>
              <a:defRPr sz="2100">
                <a:solidFill>
                  <a:schemeClr val="tx1"/>
                </a:solidFill>
                <a:latin typeface="Century Schoolbook" charset="0"/>
                <a:ea typeface="ＭＳ Ｐゴシック" charset="-128"/>
              </a:defRPr>
            </a:lvl2pPr>
            <a:lvl3pPr indent="-182563">
              <a:spcBef>
                <a:spcPct val="20000"/>
              </a:spcBef>
              <a:buClr>
                <a:srgbClr val="E0752F"/>
              </a:buClr>
              <a:buSzPct val="60000"/>
              <a:buFont typeface="Wingdings" charset="2"/>
              <a:buChar char=""/>
              <a:defRPr>
                <a:solidFill>
                  <a:schemeClr val="tx1"/>
                </a:solidFill>
                <a:latin typeface="Century Schoolbook" charset="0"/>
                <a:ea typeface="ＭＳ Ｐゴシック" charset="-128"/>
              </a:defRPr>
            </a:lvl3pPr>
            <a:lvl4pPr marL="1187450" indent="-182563">
              <a:spcBef>
                <a:spcPct val="20000"/>
              </a:spcBef>
              <a:buClr>
                <a:srgbClr val="FEC3AE"/>
              </a:buClr>
              <a:buSzPct val="60000"/>
              <a:buFont typeface="Wingdings" charset="2"/>
              <a:buChar char=""/>
              <a:defRPr>
                <a:solidFill>
                  <a:schemeClr val="tx1"/>
                </a:solidFill>
                <a:latin typeface="Century Schoolbook" charset="0"/>
                <a:ea typeface="ＭＳ Ｐゴシック" charset="-128"/>
              </a:defRPr>
            </a:lvl4pPr>
            <a:lvl5pPr marL="1462088" indent="-182563">
              <a:spcBef>
                <a:spcPct val="20000"/>
              </a:spcBef>
              <a:buClr>
                <a:srgbClr val="BDCAE9"/>
              </a:buClr>
              <a:buSzPct val="68000"/>
              <a:buFont typeface="Wingdings 2" charset="2"/>
              <a:buChar char=""/>
              <a:defRPr sz="1600">
                <a:solidFill>
                  <a:schemeClr val="tx1"/>
                </a:solidFill>
                <a:latin typeface="Century Schoolbook" charset="0"/>
                <a:ea typeface="ＭＳ Ｐゴシック" charset="-128"/>
              </a:defRPr>
            </a:lvl5pPr>
            <a:lvl6pPr marL="1919288" indent="-182563" eaLnBrk="0" fontAlgn="base" hangingPunct="0">
              <a:spcBef>
                <a:spcPct val="20000"/>
              </a:spcBef>
              <a:spcAft>
                <a:spcPct val="0"/>
              </a:spcAft>
              <a:buClr>
                <a:srgbClr val="BDCAE9"/>
              </a:buClr>
              <a:buSzPct val="68000"/>
              <a:buFont typeface="Wingdings 2" charset="2"/>
              <a:buChar char=""/>
              <a:defRPr sz="1600">
                <a:solidFill>
                  <a:schemeClr val="tx1"/>
                </a:solidFill>
                <a:latin typeface="Century Schoolbook" charset="0"/>
                <a:ea typeface="ＭＳ Ｐゴシック" charset="-128"/>
              </a:defRPr>
            </a:lvl6pPr>
            <a:lvl7pPr marL="2376488" indent="-182563" eaLnBrk="0" fontAlgn="base" hangingPunct="0">
              <a:spcBef>
                <a:spcPct val="20000"/>
              </a:spcBef>
              <a:spcAft>
                <a:spcPct val="0"/>
              </a:spcAft>
              <a:buClr>
                <a:srgbClr val="BDCAE9"/>
              </a:buClr>
              <a:buSzPct val="68000"/>
              <a:buFont typeface="Wingdings 2" charset="2"/>
              <a:buChar char=""/>
              <a:defRPr sz="1600">
                <a:solidFill>
                  <a:schemeClr val="tx1"/>
                </a:solidFill>
                <a:latin typeface="Century Schoolbook" charset="0"/>
                <a:ea typeface="ＭＳ Ｐゴシック" charset="-128"/>
              </a:defRPr>
            </a:lvl7pPr>
            <a:lvl8pPr marL="2833688" indent="-182563" eaLnBrk="0" fontAlgn="base" hangingPunct="0">
              <a:spcBef>
                <a:spcPct val="20000"/>
              </a:spcBef>
              <a:spcAft>
                <a:spcPct val="0"/>
              </a:spcAft>
              <a:buClr>
                <a:srgbClr val="BDCAE9"/>
              </a:buClr>
              <a:buSzPct val="68000"/>
              <a:buFont typeface="Wingdings 2" charset="2"/>
              <a:buChar char=""/>
              <a:defRPr sz="1600">
                <a:solidFill>
                  <a:schemeClr val="tx1"/>
                </a:solidFill>
                <a:latin typeface="Century Schoolbook" charset="0"/>
                <a:ea typeface="ＭＳ Ｐゴシック" charset="-128"/>
              </a:defRPr>
            </a:lvl8pPr>
            <a:lvl9pPr marL="3290888" indent="-182563" eaLnBrk="0" fontAlgn="base" hangingPunct="0">
              <a:spcBef>
                <a:spcPct val="20000"/>
              </a:spcBef>
              <a:spcAft>
                <a:spcPct val="0"/>
              </a:spcAft>
              <a:buClr>
                <a:srgbClr val="BDCAE9"/>
              </a:buClr>
              <a:buSzPct val="68000"/>
              <a:buFont typeface="Wingdings 2" charset="2"/>
              <a:buChar char=""/>
              <a:defRPr sz="1600">
                <a:solidFill>
                  <a:schemeClr val="tx1"/>
                </a:solidFill>
                <a:latin typeface="Century Schoolbook" charset="0"/>
                <a:ea typeface="ＭＳ Ｐゴシック" charset="-128"/>
              </a:defRPr>
            </a:lvl9pPr>
          </a:lstStyle>
          <a:p>
            <a:pPr eaLnBrk="1" hangingPunct="1">
              <a:spcBef>
                <a:spcPct val="0"/>
              </a:spcBef>
              <a:buClrTx/>
              <a:buSzTx/>
              <a:buFontTx/>
              <a:buNone/>
            </a:pPr>
            <a:endParaRPr lang="en-GB" altLang="en-US">
              <a:latin typeface="Times New Roman" charset="0"/>
            </a:endParaRPr>
          </a:p>
        </p:txBody>
      </p:sp>
      <p:sp>
        <p:nvSpPr>
          <p:cNvPr id="2" name="TextBox 1">
            <a:extLst>
              <a:ext uri="{FF2B5EF4-FFF2-40B4-BE49-F238E27FC236}">
                <a16:creationId xmlns:a16="http://schemas.microsoft.com/office/drawing/2014/main" id="{6E3A4A15-040E-2D47-979A-29BA6A29B927}"/>
              </a:ext>
            </a:extLst>
          </p:cNvPr>
          <p:cNvSpPr txBox="1"/>
          <p:nvPr/>
        </p:nvSpPr>
        <p:spPr>
          <a:xfrm>
            <a:off x="6380480" y="2255520"/>
            <a:ext cx="5648960" cy="1569660"/>
          </a:xfrm>
          <a:prstGeom prst="rect">
            <a:avLst/>
          </a:prstGeom>
          <a:solidFill>
            <a:srgbClr val="92D050"/>
          </a:solidFill>
        </p:spPr>
        <p:txBody>
          <a:bodyPr wrap="square" rtlCol="0">
            <a:spAutoFit/>
          </a:bodyPr>
          <a:lstStyle/>
          <a:p>
            <a:r>
              <a:rPr lang="en-US" sz="4800" dirty="0"/>
              <a:t>No restriction </a:t>
            </a:r>
          </a:p>
          <a:p>
            <a:r>
              <a:rPr lang="en-US" sz="4800" dirty="0"/>
              <a:t>in using </a:t>
            </a:r>
            <a:r>
              <a:rPr lang="en-US" sz="4800" dirty="0" err="1"/>
              <a:t>RefSeq</a:t>
            </a:r>
            <a:endParaRPr lang="en-US" sz="4800" dirty="0"/>
          </a:p>
        </p:txBody>
      </p:sp>
      <p:sp>
        <p:nvSpPr>
          <p:cNvPr id="3" name="Rectangle 2">
            <a:extLst>
              <a:ext uri="{FF2B5EF4-FFF2-40B4-BE49-F238E27FC236}">
                <a16:creationId xmlns:a16="http://schemas.microsoft.com/office/drawing/2014/main" id="{852D787D-BF70-CD45-890A-3495851B9325}"/>
              </a:ext>
            </a:extLst>
          </p:cNvPr>
          <p:cNvSpPr/>
          <p:nvPr/>
        </p:nvSpPr>
        <p:spPr>
          <a:xfrm>
            <a:off x="1055534" y="5469367"/>
            <a:ext cx="3552576" cy="1077218"/>
          </a:xfrm>
          <a:prstGeom prst="rect">
            <a:avLst/>
          </a:prstGeom>
        </p:spPr>
        <p:txBody>
          <a:bodyPr wrap="none">
            <a:spAutoFit/>
          </a:bodyPr>
          <a:lstStyle/>
          <a:p>
            <a:r>
              <a:rPr lang="en-US" sz="3200" b="1" dirty="0">
                <a:solidFill>
                  <a:srgbClr val="FF0000"/>
                </a:solidFill>
                <a:latin typeface="Calibri" charset="0"/>
                <a:ea typeface="Calibri" charset="0"/>
                <a:cs typeface="Calibri" charset="0"/>
              </a:rPr>
              <a:t>XM_, XR_, and XP_</a:t>
            </a:r>
          </a:p>
          <a:p>
            <a:r>
              <a:rPr lang="en-US" sz="3200" b="1" dirty="0">
                <a:solidFill>
                  <a:srgbClr val="FF0000"/>
                </a:solidFill>
                <a:latin typeface="Calibri" charset="0"/>
                <a:ea typeface="Calibri" charset="0"/>
                <a:cs typeface="Calibri" charset="0"/>
              </a:rPr>
              <a:t>NM_, NR_, and NP_</a:t>
            </a:r>
          </a:p>
        </p:txBody>
      </p:sp>
    </p:spTree>
    <p:extLst>
      <p:ext uri="{BB962C8B-B14F-4D97-AF65-F5344CB8AC3E}">
        <p14:creationId xmlns:p14="http://schemas.microsoft.com/office/powerpoint/2010/main" val="203526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Title 1"/>
          <p:cNvSpPr>
            <a:spLocks noGrp="1"/>
          </p:cNvSpPr>
          <p:nvPr>
            <p:ph type="title"/>
          </p:nvPr>
        </p:nvSpPr>
        <p:spPr bwMode="auto">
          <a:xfrm>
            <a:off x="1981200" y="274638"/>
            <a:ext cx="8153400" cy="792162"/>
          </a:xfrm>
        </p:spPr>
        <p:txBody>
          <a:bodyPr vert="horz" wrap="square" lIns="91440" tIns="45720" rIns="91440" bIns="45720" numCol="1" rtlCol="0" anchor="ctr" anchorCtr="0" compatLnSpc="1">
            <a:prstTxWarp prst="textNoShape">
              <a:avLst/>
            </a:prstTxWarp>
            <a:normAutofit/>
          </a:bodyPr>
          <a:lstStyle/>
          <a:p>
            <a:r>
              <a:rPr lang="en-GB" altLang="en-US" cap="none"/>
              <a:t>NCBI REFSEQ</a:t>
            </a:r>
            <a:endParaRPr lang="en-GB" altLang="en-US" b="1" cap="none"/>
          </a:p>
        </p:txBody>
      </p:sp>
      <p:sp>
        <p:nvSpPr>
          <p:cNvPr id="76802" name="TextBox 2"/>
          <p:cNvSpPr txBox="1">
            <a:spLocks noChangeArrowheads="1"/>
          </p:cNvSpPr>
          <p:nvPr/>
        </p:nvSpPr>
        <p:spPr bwMode="auto">
          <a:xfrm>
            <a:off x="1981200" y="1371600"/>
            <a:ext cx="8001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ＭＳ Ｐゴシック" charset="-128"/>
              </a:defRPr>
            </a:lvl1pPr>
            <a:lvl2pPr marL="742950" indent="-285750">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eaLnBrk="1" hangingPunct="1"/>
            <a:endParaRPr lang="sk-SK" altLang="en-US" sz="2000"/>
          </a:p>
        </p:txBody>
      </p:sp>
      <p:sp>
        <p:nvSpPr>
          <p:cNvPr id="76803" name="TextBox 6"/>
          <p:cNvSpPr txBox="1">
            <a:spLocks noChangeArrowheads="1"/>
          </p:cNvSpPr>
          <p:nvPr/>
        </p:nvSpPr>
        <p:spPr bwMode="auto">
          <a:xfrm>
            <a:off x="868382" y="1371600"/>
            <a:ext cx="11018817" cy="44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ＭＳ Ｐゴシック" charset="-128"/>
              </a:defRPr>
            </a:lvl1pPr>
            <a:lvl2pPr marL="742950" indent="-285750">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eaLnBrk="1" hangingPunct="1"/>
            <a:endParaRPr lang="en-US" altLang="en-US" sz="2400" dirty="0"/>
          </a:p>
          <a:p>
            <a:pPr eaLnBrk="1" hangingPunct="1"/>
            <a:r>
              <a:rPr lang="en-US" altLang="en-US" sz="3600" b="1" dirty="0">
                <a:solidFill>
                  <a:srgbClr val="C00000"/>
                </a:solidFill>
              </a:rPr>
              <a:t>Linked to </a:t>
            </a:r>
          </a:p>
          <a:p>
            <a:pPr eaLnBrk="1" hangingPunct="1"/>
            <a:endParaRPr lang="en-US" altLang="en-US" sz="3600" b="1" dirty="0">
              <a:solidFill>
                <a:srgbClr val="C00000"/>
              </a:solidFill>
            </a:endParaRPr>
          </a:p>
          <a:p>
            <a:pPr eaLnBrk="1" hangingPunct="1"/>
            <a:r>
              <a:rPr lang="en-US" altLang="en-US" sz="4000" dirty="0"/>
              <a:t>PubMed, Nucleotide, Protein, Gene, and Map Viewer, searching with a sequence via BLAST, and downloading from the </a:t>
            </a:r>
            <a:r>
              <a:rPr lang="en-US" altLang="en-US" sz="4000" dirty="0" err="1"/>
              <a:t>RefSeq</a:t>
            </a:r>
            <a:r>
              <a:rPr lang="en-US" altLang="en-US" sz="4000" dirty="0"/>
              <a:t> FTP site.</a:t>
            </a:r>
          </a:p>
          <a:p>
            <a:pPr eaLnBrk="1" hangingPunct="1"/>
            <a:endParaRPr lang="en-US" altLang="en-US" sz="4000" dirty="0"/>
          </a:p>
          <a:p>
            <a:pPr eaLnBrk="1" hangingPunct="1"/>
            <a:endParaRPr lang="en-US" altLang="en-US" sz="2400" dirty="0"/>
          </a:p>
        </p:txBody>
      </p:sp>
      <p:sp>
        <p:nvSpPr>
          <p:cNvPr id="5" name="Text Box 5">
            <a:extLst>
              <a:ext uri="{FF2B5EF4-FFF2-40B4-BE49-F238E27FC236}">
                <a16:creationId xmlns:a16="http://schemas.microsoft.com/office/drawing/2014/main" id="{6BA59243-F8F2-F942-8843-E8112DBB4554}"/>
              </a:ext>
            </a:extLst>
          </p:cNvPr>
          <p:cNvSpPr txBox="1">
            <a:spLocks noChangeArrowheads="1"/>
          </p:cNvSpPr>
          <p:nvPr/>
        </p:nvSpPr>
        <p:spPr bwMode="auto">
          <a:xfrm>
            <a:off x="6029331" y="5839814"/>
            <a:ext cx="4988866" cy="523220"/>
          </a:xfrm>
          <a:prstGeom prst="rect">
            <a:avLst/>
          </a:prstGeom>
          <a:solidFill>
            <a:schemeClr val="bg1"/>
          </a:solidFill>
          <a:ln w="25400">
            <a:solidFill>
              <a:srgbClr val="333333"/>
            </a:solidFill>
            <a:miter lim="800000"/>
            <a:headEnd type="none" w="sm" len="sm"/>
            <a:tailEnd type="none" w="sm" len="sm"/>
          </a:ln>
        </p:spPr>
        <p:txBody>
          <a:bodyPr wrap="none">
            <a:spAutoFit/>
          </a:bodyPr>
          <a:lstStyle>
            <a:lvl1pPr>
              <a:spcBef>
                <a:spcPts val="600"/>
              </a:spcBef>
              <a:buClr>
                <a:schemeClr val="accent1"/>
              </a:buClr>
              <a:buSzPct val="70000"/>
              <a:buFont typeface="Wingdings" charset="2"/>
              <a:buChar char=""/>
              <a:defRPr sz="2400">
                <a:solidFill>
                  <a:schemeClr val="tx1"/>
                </a:solidFill>
                <a:latin typeface="Century Schoolbook" charset="0"/>
                <a:ea typeface="ＭＳ Ｐゴシック" charset="-128"/>
              </a:defRPr>
            </a:lvl1pPr>
            <a:lvl2pPr marL="37931725" indent="-37474525">
              <a:spcBef>
                <a:spcPct val="20000"/>
              </a:spcBef>
              <a:buClr>
                <a:schemeClr val="accent1"/>
              </a:buClr>
              <a:buSzPct val="80000"/>
              <a:buFont typeface="Wingdings 2" charset="2"/>
              <a:buChar char=""/>
              <a:defRPr sz="2100">
                <a:solidFill>
                  <a:schemeClr val="tx1"/>
                </a:solidFill>
                <a:latin typeface="Century Schoolbook" charset="0"/>
                <a:ea typeface="ＭＳ Ｐゴシック" charset="-128"/>
              </a:defRPr>
            </a:lvl2pPr>
            <a:lvl3pPr indent="-182563">
              <a:spcBef>
                <a:spcPct val="20000"/>
              </a:spcBef>
              <a:buClr>
                <a:srgbClr val="E0752F"/>
              </a:buClr>
              <a:buSzPct val="60000"/>
              <a:buFont typeface="Wingdings" charset="2"/>
              <a:buChar char=""/>
              <a:defRPr>
                <a:solidFill>
                  <a:schemeClr val="tx1"/>
                </a:solidFill>
                <a:latin typeface="Century Schoolbook" charset="0"/>
                <a:ea typeface="ＭＳ Ｐゴシック" charset="-128"/>
              </a:defRPr>
            </a:lvl3pPr>
            <a:lvl4pPr marL="1187450" indent="-182563">
              <a:spcBef>
                <a:spcPct val="20000"/>
              </a:spcBef>
              <a:buClr>
                <a:srgbClr val="FEC3AE"/>
              </a:buClr>
              <a:buSzPct val="60000"/>
              <a:buFont typeface="Wingdings" charset="2"/>
              <a:buChar char=""/>
              <a:defRPr>
                <a:solidFill>
                  <a:schemeClr val="tx1"/>
                </a:solidFill>
                <a:latin typeface="Century Schoolbook" charset="0"/>
                <a:ea typeface="ＭＳ Ｐゴシック" charset="-128"/>
              </a:defRPr>
            </a:lvl4pPr>
            <a:lvl5pPr marL="1462088" indent="-182563">
              <a:spcBef>
                <a:spcPct val="20000"/>
              </a:spcBef>
              <a:buClr>
                <a:srgbClr val="BDCAE9"/>
              </a:buClr>
              <a:buSzPct val="68000"/>
              <a:buFont typeface="Wingdings 2" charset="2"/>
              <a:buChar char=""/>
              <a:defRPr sz="1600">
                <a:solidFill>
                  <a:schemeClr val="tx1"/>
                </a:solidFill>
                <a:latin typeface="Century Schoolbook" charset="0"/>
                <a:ea typeface="ＭＳ Ｐゴシック" charset="-128"/>
              </a:defRPr>
            </a:lvl5pPr>
            <a:lvl6pPr marL="1919288" indent="-182563" eaLnBrk="0" fontAlgn="base" hangingPunct="0">
              <a:spcBef>
                <a:spcPct val="20000"/>
              </a:spcBef>
              <a:spcAft>
                <a:spcPct val="0"/>
              </a:spcAft>
              <a:buClr>
                <a:srgbClr val="BDCAE9"/>
              </a:buClr>
              <a:buSzPct val="68000"/>
              <a:buFont typeface="Wingdings 2" charset="2"/>
              <a:buChar char=""/>
              <a:defRPr sz="1600">
                <a:solidFill>
                  <a:schemeClr val="tx1"/>
                </a:solidFill>
                <a:latin typeface="Century Schoolbook" charset="0"/>
                <a:ea typeface="ＭＳ Ｐゴシック" charset="-128"/>
              </a:defRPr>
            </a:lvl6pPr>
            <a:lvl7pPr marL="2376488" indent="-182563" eaLnBrk="0" fontAlgn="base" hangingPunct="0">
              <a:spcBef>
                <a:spcPct val="20000"/>
              </a:spcBef>
              <a:spcAft>
                <a:spcPct val="0"/>
              </a:spcAft>
              <a:buClr>
                <a:srgbClr val="BDCAE9"/>
              </a:buClr>
              <a:buSzPct val="68000"/>
              <a:buFont typeface="Wingdings 2" charset="2"/>
              <a:buChar char=""/>
              <a:defRPr sz="1600">
                <a:solidFill>
                  <a:schemeClr val="tx1"/>
                </a:solidFill>
                <a:latin typeface="Century Schoolbook" charset="0"/>
                <a:ea typeface="ＭＳ Ｐゴシック" charset="-128"/>
              </a:defRPr>
            </a:lvl7pPr>
            <a:lvl8pPr marL="2833688" indent="-182563" eaLnBrk="0" fontAlgn="base" hangingPunct="0">
              <a:spcBef>
                <a:spcPct val="20000"/>
              </a:spcBef>
              <a:spcAft>
                <a:spcPct val="0"/>
              </a:spcAft>
              <a:buClr>
                <a:srgbClr val="BDCAE9"/>
              </a:buClr>
              <a:buSzPct val="68000"/>
              <a:buFont typeface="Wingdings 2" charset="2"/>
              <a:buChar char=""/>
              <a:defRPr sz="1600">
                <a:solidFill>
                  <a:schemeClr val="tx1"/>
                </a:solidFill>
                <a:latin typeface="Century Schoolbook" charset="0"/>
                <a:ea typeface="ＭＳ Ｐゴシック" charset="-128"/>
              </a:defRPr>
            </a:lvl8pPr>
            <a:lvl9pPr marL="3290888" indent="-182563" eaLnBrk="0" fontAlgn="base" hangingPunct="0">
              <a:spcBef>
                <a:spcPct val="20000"/>
              </a:spcBef>
              <a:spcAft>
                <a:spcPct val="0"/>
              </a:spcAft>
              <a:buClr>
                <a:srgbClr val="BDCAE9"/>
              </a:buClr>
              <a:buSzPct val="68000"/>
              <a:buFont typeface="Wingdings 2" charset="2"/>
              <a:buChar char=""/>
              <a:defRPr sz="1600">
                <a:solidFill>
                  <a:schemeClr val="tx1"/>
                </a:solidFill>
                <a:latin typeface="Century Schoolbook" charset="0"/>
                <a:ea typeface="ＭＳ Ｐゴシック" charset="-128"/>
              </a:defRPr>
            </a:lvl9pPr>
          </a:lstStyle>
          <a:p>
            <a:pPr algn="ctr">
              <a:spcBef>
                <a:spcPct val="0"/>
              </a:spcBef>
              <a:buClrTx/>
              <a:buSzTx/>
              <a:buFontTx/>
              <a:buNone/>
            </a:pPr>
            <a:r>
              <a:rPr lang="en-US" altLang="en-US" dirty="0">
                <a:solidFill>
                  <a:srgbClr val="000000"/>
                </a:solidFill>
                <a:latin typeface="Arial" charset="0"/>
              </a:rPr>
              <a:t>ftp://</a:t>
            </a:r>
            <a:r>
              <a:rPr lang="en-US" altLang="en-US" dirty="0" err="1">
                <a:solidFill>
                  <a:srgbClr val="000000"/>
                </a:solidFill>
                <a:latin typeface="Arial" charset="0"/>
              </a:rPr>
              <a:t>ftp.ncbi.nih.gov</a:t>
            </a:r>
            <a:r>
              <a:rPr lang="en-US" altLang="en-US" dirty="0">
                <a:solidFill>
                  <a:srgbClr val="000000"/>
                </a:solidFill>
                <a:latin typeface="Arial" charset="0"/>
              </a:rPr>
              <a:t>/</a:t>
            </a:r>
            <a:r>
              <a:rPr lang="en-US" altLang="en-US" dirty="0" err="1">
                <a:solidFill>
                  <a:srgbClr val="000000"/>
                </a:solidFill>
                <a:latin typeface="Arial" charset="0"/>
              </a:rPr>
              <a:t>refseq</a:t>
            </a:r>
            <a:r>
              <a:rPr lang="en-US" altLang="en-US" dirty="0">
                <a:solidFill>
                  <a:srgbClr val="000000"/>
                </a:solidFill>
                <a:latin typeface="Arial" charset="0"/>
              </a:rPr>
              <a:t>/release</a:t>
            </a:r>
            <a:r>
              <a:rPr lang="en-US" altLang="en-US" sz="2800" dirty="0">
                <a:solidFill>
                  <a:srgbClr val="000000"/>
                </a:solidFill>
                <a:latin typeface="Arial" charset="0"/>
              </a:rPr>
              <a:t>/</a:t>
            </a:r>
          </a:p>
        </p:txBody>
      </p:sp>
    </p:spTree>
    <p:extLst>
      <p:ext uri="{BB962C8B-B14F-4D97-AF65-F5344CB8AC3E}">
        <p14:creationId xmlns:p14="http://schemas.microsoft.com/office/powerpoint/2010/main" val="1081971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bwMode="auto">
          <a:xfrm>
            <a:off x="1828800" y="17463"/>
            <a:ext cx="8153400" cy="792162"/>
          </a:xfrm>
        </p:spPr>
        <p:txBody>
          <a:bodyPr vert="horz" wrap="square" lIns="91440" tIns="45720" rIns="91440" bIns="45720" numCol="1" rtlCol="0" anchor="ctr" anchorCtr="0" compatLnSpc="1">
            <a:prstTxWarp prst="textNoShape">
              <a:avLst/>
            </a:prstTxWarp>
            <a:normAutofit/>
          </a:bodyPr>
          <a:lstStyle/>
          <a:p>
            <a:r>
              <a:rPr lang="en-GB" altLang="en-US" cap="none"/>
              <a:t>NCBI REFSEQGENE – clarification </a:t>
            </a:r>
            <a:endParaRPr lang="en-GB" altLang="en-US" b="1" cap="none"/>
          </a:p>
        </p:txBody>
      </p:sp>
      <p:sp>
        <p:nvSpPr>
          <p:cNvPr id="66562" name="TextBox 2"/>
          <p:cNvSpPr txBox="1">
            <a:spLocks noChangeArrowheads="1"/>
          </p:cNvSpPr>
          <p:nvPr/>
        </p:nvSpPr>
        <p:spPr bwMode="auto">
          <a:xfrm>
            <a:off x="1981200" y="1371600"/>
            <a:ext cx="8001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ＭＳ Ｐゴシック" charset="-128"/>
              </a:defRPr>
            </a:lvl1pPr>
            <a:lvl2pPr marL="742950" indent="-285750">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eaLnBrk="1" hangingPunct="1"/>
            <a:endParaRPr lang="sk-SK" altLang="en-US" sz="2000"/>
          </a:p>
        </p:txBody>
      </p:sp>
      <p:sp>
        <p:nvSpPr>
          <p:cNvPr id="66563" name="TextBox 3"/>
          <p:cNvSpPr txBox="1">
            <a:spLocks noChangeArrowheads="1"/>
          </p:cNvSpPr>
          <p:nvPr/>
        </p:nvSpPr>
        <p:spPr bwMode="auto">
          <a:xfrm>
            <a:off x="304800" y="1571625"/>
            <a:ext cx="11724640" cy="44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charset="0"/>
                <a:ea typeface="ＭＳ Ｐゴシック" charset="-128"/>
              </a:defRPr>
            </a:lvl1pPr>
            <a:lvl2pPr marL="742950" indent="-285750">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eaLnBrk="1" hangingPunct="1"/>
            <a:r>
              <a:rPr lang="en-US" altLang="en-US" sz="3200" dirty="0" err="1"/>
              <a:t>RefSeq</a:t>
            </a:r>
            <a:r>
              <a:rPr lang="en-US" altLang="en-US" sz="3200" dirty="0"/>
              <a:t> mRNA and protein </a:t>
            </a:r>
            <a:r>
              <a:rPr lang="en-US" altLang="en-US" sz="3200" dirty="0">
                <a:solidFill>
                  <a:srgbClr val="FF0000"/>
                </a:solidFill>
              </a:rPr>
              <a:t>do not providing explicit coordinates</a:t>
            </a:r>
            <a:r>
              <a:rPr lang="en-US" altLang="en-US" sz="3200" dirty="0"/>
              <a:t> for flanking or </a:t>
            </a:r>
            <a:r>
              <a:rPr lang="en-US" altLang="en-US" sz="3200" dirty="0" err="1"/>
              <a:t>intronic</a:t>
            </a:r>
            <a:r>
              <a:rPr lang="en-US" altLang="en-US" sz="3200" dirty="0"/>
              <a:t> sequence. </a:t>
            </a:r>
          </a:p>
          <a:p>
            <a:pPr eaLnBrk="1" hangingPunct="1"/>
            <a:endParaRPr lang="en-US" altLang="en-US" sz="3200" dirty="0"/>
          </a:p>
          <a:p>
            <a:pPr eaLnBrk="1" hangingPunct="1"/>
            <a:endParaRPr lang="en-US" altLang="en-US" sz="3200" dirty="0"/>
          </a:p>
          <a:p>
            <a:pPr eaLnBrk="1" hangingPunct="1"/>
            <a:endParaRPr lang="en-US" altLang="en-US" sz="3200" dirty="0"/>
          </a:p>
          <a:p>
            <a:pPr eaLnBrk="1" hangingPunct="1"/>
            <a:r>
              <a:rPr lang="en-US" altLang="en-US" sz="3200" dirty="0" err="1"/>
              <a:t>RefSeqGene</a:t>
            </a:r>
            <a:r>
              <a:rPr lang="en-US" altLang="en-US" sz="3200" dirty="0"/>
              <a:t> providing </a:t>
            </a:r>
            <a:r>
              <a:rPr lang="en-US" altLang="en-US" sz="3200" dirty="0">
                <a:solidFill>
                  <a:srgbClr val="FF0000"/>
                </a:solidFill>
              </a:rPr>
              <a:t>more stable gene-specific genomic sequence for each gene</a:t>
            </a:r>
            <a:r>
              <a:rPr lang="en-US" altLang="en-US" sz="3200" dirty="0"/>
              <a:t>, as well as including upstream and downstream flanking regions. </a:t>
            </a:r>
          </a:p>
          <a:p>
            <a:pPr eaLnBrk="1" hangingPunct="1"/>
            <a:endParaRPr lang="en-US" altLang="en-US" sz="2400" dirty="0">
              <a:hlinkClick r:id="rId3"/>
            </a:endParaRPr>
          </a:p>
        </p:txBody>
      </p:sp>
    </p:spTree>
    <p:extLst>
      <p:ext uri="{BB962C8B-B14F-4D97-AF65-F5344CB8AC3E}">
        <p14:creationId xmlns:p14="http://schemas.microsoft.com/office/powerpoint/2010/main" val="577882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03D812-1773-8B4C-AD30-80C6DC255493}"/>
              </a:ext>
            </a:extLst>
          </p:cNvPr>
          <p:cNvSpPr txBox="1"/>
          <p:nvPr/>
        </p:nvSpPr>
        <p:spPr>
          <a:xfrm>
            <a:off x="894080" y="2133600"/>
            <a:ext cx="11135360" cy="1862048"/>
          </a:xfrm>
          <a:prstGeom prst="rect">
            <a:avLst/>
          </a:prstGeom>
          <a:solidFill>
            <a:srgbClr val="92D050"/>
          </a:solidFill>
        </p:spPr>
        <p:txBody>
          <a:bodyPr wrap="square" rtlCol="0">
            <a:spAutoFit/>
          </a:bodyPr>
          <a:lstStyle/>
          <a:p>
            <a:r>
              <a:rPr lang="en-US" sz="11500" dirty="0"/>
              <a:t>ELEXIR</a:t>
            </a:r>
          </a:p>
        </p:txBody>
      </p:sp>
      <p:pic>
        <p:nvPicPr>
          <p:cNvPr id="4" name="Picture 3">
            <a:extLst>
              <a:ext uri="{FF2B5EF4-FFF2-40B4-BE49-F238E27FC236}">
                <a16:creationId xmlns:a16="http://schemas.microsoft.com/office/drawing/2014/main" id="{1460A0AC-CD5B-E74E-912D-01181C3A0D27}"/>
              </a:ext>
            </a:extLst>
          </p:cNvPr>
          <p:cNvPicPr>
            <a:picLocks noChangeAspect="1"/>
          </p:cNvPicPr>
          <p:nvPr/>
        </p:nvPicPr>
        <p:blipFill>
          <a:blip r:embed="rId3"/>
          <a:stretch>
            <a:fillRect/>
          </a:stretch>
        </p:blipFill>
        <p:spPr>
          <a:xfrm>
            <a:off x="8686800" y="4323812"/>
            <a:ext cx="3067849" cy="230855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091594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1203</TotalTime>
  <Words>1860</Words>
  <Application>Microsoft Macintosh PowerPoint</Application>
  <PresentationFormat>Widescreen</PresentationFormat>
  <Paragraphs>372</Paragraphs>
  <Slides>49</Slides>
  <Notes>47</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49</vt:i4>
      </vt:variant>
    </vt:vector>
  </HeadingPairs>
  <TitlesOfParts>
    <vt:vector size="64" baseType="lpstr">
      <vt:lpstr>ＭＳ Ｐゴシック</vt:lpstr>
      <vt:lpstr>AR PL UMing HK</vt:lpstr>
      <vt:lpstr>Arial</vt:lpstr>
      <vt:lpstr>Arial Narrow</vt:lpstr>
      <vt:lpstr>Calibri</vt:lpstr>
      <vt:lpstr>Calibri Light</vt:lpstr>
      <vt:lpstr>Century Schoolbook</vt:lpstr>
      <vt:lpstr>Courier</vt:lpstr>
      <vt:lpstr>Palatino Linotype</vt:lpstr>
      <vt:lpstr>Times</vt:lpstr>
      <vt:lpstr>Times New Roman</vt:lpstr>
      <vt:lpstr>Trebuchet MS</vt:lpstr>
      <vt:lpstr>Verdana</vt:lpstr>
      <vt:lpstr>Wingdings</vt:lpstr>
      <vt:lpstr>Office Theme</vt:lpstr>
      <vt:lpstr>PowerPoint Presentation</vt:lpstr>
      <vt:lpstr>GENBANK - PRIMARY SEQUENCE DBs</vt:lpstr>
      <vt:lpstr>GeneBank The Scale…</vt:lpstr>
      <vt:lpstr>EMBL-EBI  (important resource)…  Release 141 of ENA's assembled/annotated  size: ~261 M sequence entries             370 Trilion (10^9) nucleotides.  distributed daily  Called ENA (European Nucleotide Achieve)  </vt:lpstr>
      <vt:lpstr>RefSeq  Derivative Sequence Database</vt:lpstr>
      <vt:lpstr>REFSEQ: DERIVATIVE SEQUENCE DATABASE</vt:lpstr>
      <vt:lpstr>NCBI REFSEQ</vt:lpstr>
      <vt:lpstr>NCBI REFSEQGENE – clarification </vt:lpstr>
      <vt:lpstr>PowerPoint Presentation</vt:lpstr>
      <vt:lpstr>PowerPoint Presentation</vt:lpstr>
      <vt:lpstr>EBI and Europe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Organization of genomic data…</vt:lpstr>
      <vt:lpstr>PowerPoint Presentation</vt:lpstr>
      <vt:lpstr>The Genome Browser Gateway </vt:lpstr>
      <vt:lpstr>The Genome Browser Gateway </vt:lpstr>
      <vt:lpstr>Custom Tracks: Upload File from Computer</vt:lpstr>
      <vt:lpstr>Sample Genome Viewer image, TP53 region</vt:lpstr>
      <vt:lpstr>Visual Cues on the Genome Browser</vt:lpstr>
      <vt:lpstr>The Genome Browser Gateway </vt:lpstr>
      <vt:lpstr>The Genome Browser Gateway </vt:lpstr>
      <vt:lpstr>Annotation Track options, defined</vt:lpstr>
      <vt:lpstr>Get DNA, with Extended Case/Color Options</vt:lpstr>
      <vt:lpstr>Accessing the BLAT tool</vt:lpstr>
      <vt:lpstr>The Genome Browser Gateway </vt:lpstr>
      <vt:lpstr>Genome Browser Database</vt:lpstr>
      <vt:lpstr>BLAT genome Browser</vt:lpstr>
      <vt:lpstr>Blat genome Browser</vt:lpstr>
      <vt:lpstr>BLAT genome Browser ”Details”</vt:lpstr>
      <vt:lpstr>Blat genome Browser</vt:lpstr>
      <vt:lpstr>BLAT genome Browser ”Browser”</vt:lpstr>
      <vt:lpstr>BLAT genome Browser Center &amp; zoom</vt:lpstr>
      <vt:lpstr>BLAT genome Browser Center &amp; zoom</vt:lpstr>
      <vt:lpstr>SNPs</vt:lpstr>
      <vt:lpstr>SNPs</vt:lpstr>
      <vt:lpstr>Custom tracks</vt:lpstr>
      <vt:lpstr>Custom tracks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Michal Linial</dc:creator>
  <cp:lastModifiedBy>Michal Linial</cp:lastModifiedBy>
  <cp:revision>70</cp:revision>
  <dcterms:created xsi:type="dcterms:W3CDTF">2017-10-22T22:18:30Z</dcterms:created>
  <dcterms:modified xsi:type="dcterms:W3CDTF">2019-11-12T23:15:17Z</dcterms:modified>
</cp:coreProperties>
</file>

<file path=docProps/thumbnail.jpeg>
</file>